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4" r:id="rId3"/>
    <p:sldId id="265" r:id="rId4"/>
    <p:sldId id="257" r:id="rId5"/>
    <p:sldId id="266" r:id="rId6"/>
    <p:sldId id="258" r:id="rId7"/>
    <p:sldId id="261" r:id="rId8"/>
    <p:sldId id="263" r:id="rId9"/>
    <p:sldId id="267" r:id="rId10"/>
    <p:sldId id="268" r:id="rId11"/>
    <p:sldId id="269" r:id="rId12"/>
    <p:sldId id="259" r:id="rId13"/>
    <p:sldId id="260" r:id="rId14"/>
    <p:sldId id="262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72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667CDDA8-B252-481D-9A4E-5845D7E037F1}"/>
    <pc:docChg chg="modSld">
      <pc:chgData name="Danny Young" userId="cb0f4ce2-eb4f-479e-8e8f-3beb257e632f" providerId="ADAL" clId="{667CDDA8-B252-481D-9A4E-5845D7E037F1}" dt="2025-10-23T05:54:43.636" v="1" actId="20577"/>
      <pc:docMkLst>
        <pc:docMk/>
      </pc:docMkLst>
      <pc:sldChg chg="modSp mod">
        <pc:chgData name="Danny Young" userId="cb0f4ce2-eb4f-479e-8e8f-3beb257e632f" providerId="ADAL" clId="{667CDDA8-B252-481D-9A4E-5845D7E037F1}" dt="2025-10-23T05:54:43.636" v="1" actId="20577"/>
        <pc:sldMkLst>
          <pc:docMk/>
          <pc:sldMk cId="3877206039" sldId="256"/>
        </pc:sldMkLst>
        <pc:spChg chg="mod">
          <ac:chgData name="Danny Young" userId="cb0f4ce2-eb4f-479e-8e8f-3beb257e632f" providerId="ADAL" clId="{667CDDA8-B252-481D-9A4E-5845D7E037F1}" dt="2025-10-23T05:54:43.636" v="1" actId="20577"/>
          <ac:spMkLst>
            <pc:docMk/>
            <pc:sldMk cId="3877206039" sldId="256"/>
            <ac:spMk id="2" creationId="{00000000-0000-0000-0000-000000000000}"/>
          </ac:spMkLst>
        </pc:spChg>
      </pc:sldChg>
    </pc:docChg>
  </pc:docChgLst>
  <pc:docChgLst>
    <pc:chgData name="Danny Young" userId="cb0f4ce2-eb4f-479e-8e8f-3beb257e632f" providerId="ADAL" clId="{DA39231C-DFBC-415D-8CFC-634635909AE6}"/>
    <pc:docChg chg="custSel replTag">
      <pc:chgData name="Danny Young" userId="cb0f4ce2-eb4f-479e-8e8f-3beb257e632f" providerId="ADAL" clId="{DA39231C-DFBC-415D-8CFC-634635909AE6}" dt="2021-12-11T08:08:07.628" v="0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348FE-7887-4654-A674-58F79EEBBA05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59AA-EC7E-4800-A5E2-A72386F723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0039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E59AA-EC7E-4800-A5E2-A72386F72359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20510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2E59AA-EC7E-4800-A5E2-A72386F72359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36884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2E59AA-EC7E-4800-A5E2-A72386F72359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16579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DD8AF93-6D0B-458A-B27E-4B066E505163}" type="slidenum">
              <a:rPr lang="en-CA" smtClean="0"/>
              <a:pPr eaLnBrk="1" hangingPunct="1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39181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7B5C49D-D75D-4804-8644-9F5034DD74C1}" type="slidenum">
              <a:rPr lang="en-CA" smtClean="0"/>
              <a:pPr eaLnBrk="1" hangingPunct="1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9503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E59AA-EC7E-4800-A5E2-A72386F72359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8872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2E59AA-EC7E-4800-A5E2-A72386F72359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7313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2E59AA-EC7E-4800-A5E2-A72386F72359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0078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F27DA55-0ECE-4D61-8206-8B20DFBAD810}" type="slidenum">
              <a:rPr lang="en-CA" smtClean="0"/>
              <a:pPr eaLnBrk="1" hangingPunct="1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3391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2E59AA-EC7E-4800-A5E2-A72386F72359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08110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B610786-143F-4A37-8BD3-E89154011441}" type="slidenum">
              <a:rPr lang="en-CA" smtClean="0"/>
              <a:pPr eaLnBrk="1" hangingPunct="1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95815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E59AA-EC7E-4800-A5E2-A72386F72359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10273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E59AA-EC7E-4800-A5E2-A72386F72359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8306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2E59AA-EC7E-4800-A5E2-A72386F72359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9177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t>2025-10-22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80.bin"/><Relationship Id="rId18" Type="http://schemas.openxmlformats.org/officeDocument/2006/relationships/image" Target="../media/image78.wmf"/><Relationship Id="rId3" Type="http://schemas.openxmlformats.org/officeDocument/2006/relationships/oleObject" Target="../embeddings/oleObject75.bin"/><Relationship Id="rId21" Type="http://schemas.openxmlformats.org/officeDocument/2006/relationships/oleObject" Target="../embeddings/oleObject84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5.wmf"/><Relationship Id="rId17" Type="http://schemas.openxmlformats.org/officeDocument/2006/relationships/oleObject" Target="../embeddings/oleObject82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77.wmf"/><Relationship Id="rId20" Type="http://schemas.openxmlformats.org/officeDocument/2006/relationships/image" Target="../media/image7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1.bin"/><Relationship Id="rId23" Type="http://schemas.openxmlformats.org/officeDocument/2006/relationships/image" Target="../media/image81.png"/><Relationship Id="rId10" Type="http://schemas.openxmlformats.org/officeDocument/2006/relationships/image" Target="../media/image74.wmf"/><Relationship Id="rId19" Type="http://schemas.openxmlformats.org/officeDocument/2006/relationships/oleObject" Target="../embeddings/oleObject83.bin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76.wmf"/><Relationship Id="rId22" Type="http://schemas.openxmlformats.org/officeDocument/2006/relationships/image" Target="../media/image8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86.bin"/><Relationship Id="rId4" Type="http://schemas.openxmlformats.org/officeDocument/2006/relationships/image" Target="../media/image71.wmf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89.bin"/><Relationship Id="rId18" Type="http://schemas.openxmlformats.org/officeDocument/2006/relationships/oleObject" Target="../embeddings/oleObject92.bin"/><Relationship Id="rId26" Type="http://schemas.openxmlformats.org/officeDocument/2006/relationships/oleObject" Target="../embeddings/oleObject98.bin"/><Relationship Id="rId3" Type="http://schemas.openxmlformats.org/officeDocument/2006/relationships/oleObject" Target="../embeddings/oleObject78.bin"/><Relationship Id="rId21" Type="http://schemas.openxmlformats.org/officeDocument/2006/relationships/image" Target="../media/image85.wmf"/><Relationship Id="rId34" Type="http://schemas.openxmlformats.org/officeDocument/2006/relationships/oleObject" Target="../embeddings/oleObject102.bin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82.wmf"/><Relationship Id="rId17" Type="http://schemas.openxmlformats.org/officeDocument/2006/relationships/oleObject" Target="../embeddings/oleObject91.bin"/><Relationship Id="rId25" Type="http://schemas.openxmlformats.org/officeDocument/2006/relationships/image" Target="../media/image86.wmf"/><Relationship Id="rId33" Type="http://schemas.openxmlformats.org/officeDocument/2006/relationships/image" Target="../media/image90.wmf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84.wmf"/><Relationship Id="rId20" Type="http://schemas.openxmlformats.org/officeDocument/2006/relationships/oleObject" Target="../embeddings/oleObject94.bin"/><Relationship Id="rId29" Type="http://schemas.openxmlformats.org/officeDocument/2006/relationships/image" Target="../media/image8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88.bin"/><Relationship Id="rId24" Type="http://schemas.openxmlformats.org/officeDocument/2006/relationships/oleObject" Target="../embeddings/oleObject97.bin"/><Relationship Id="rId32" Type="http://schemas.openxmlformats.org/officeDocument/2006/relationships/oleObject" Target="../embeddings/oleObject101.bin"/><Relationship Id="rId5" Type="http://schemas.openxmlformats.org/officeDocument/2006/relationships/oleObject" Target="../embeddings/oleObject79.bin"/><Relationship Id="rId15" Type="http://schemas.openxmlformats.org/officeDocument/2006/relationships/oleObject" Target="../embeddings/oleObject90.bin"/><Relationship Id="rId23" Type="http://schemas.openxmlformats.org/officeDocument/2006/relationships/oleObject" Target="../embeddings/oleObject96.bin"/><Relationship Id="rId28" Type="http://schemas.openxmlformats.org/officeDocument/2006/relationships/oleObject" Target="../embeddings/oleObject99.bin"/><Relationship Id="rId10" Type="http://schemas.openxmlformats.org/officeDocument/2006/relationships/image" Target="../media/image77.wmf"/><Relationship Id="rId19" Type="http://schemas.openxmlformats.org/officeDocument/2006/relationships/oleObject" Target="../embeddings/oleObject93.bin"/><Relationship Id="rId31" Type="http://schemas.openxmlformats.org/officeDocument/2006/relationships/image" Target="../media/image89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81.bin"/><Relationship Id="rId14" Type="http://schemas.openxmlformats.org/officeDocument/2006/relationships/image" Target="../media/image83.wmf"/><Relationship Id="rId22" Type="http://schemas.openxmlformats.org/officeDocument/2006/relationships/oleObject" Target="../embeddings/oleObject95.bin"/><Relationship Id="rId27" Type="http://schemas.openxmlformats.org/officeDocument/2006/relationships/image" Target="../media/image87.wmf"/><Relationship Id="rId30" Type="http://schemas.openxmlformats.org/officeDocument/2006/relationships/oleObject" Target="../embeddings/oleObject100.bin"/><Relationship Id="rId35" Type="http://schemas.openxmlformats.org/officeDocument/2006/relationships/image" Target="../media/image91.wmf"/><Relationship Id="rId8" Type="http://schemas.openxmlformats.org/officeDocument/2006/relationships/image" Target="../media/image76.wmf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06.bin"/><Relationship Id="rId18" Type="http://schemas.openxmlformats.org/officeDocument/2006/relationships/image" Target="../media/image93.wmf"/><Relationship Id="rId26" Type="http://schemas.openxmlformats.org/officeDocument/2006/relationships/image" Target="../media/image96.wmf"/><Relationship Id="rId3" Type="http://schemas.openxmlformats.org/officeDocument/2006/relationships/oleObject" Target="../embeddings/oleObject82.bin"/><Relationship Id="rId21" Type="http://schemas.openxmlformats.org/officeDocument/2006/relationships/oleObject" Target="../embeddings/oleObject112.bin"/><Relationship Id="rId34" Type="http://schemas.openxmlformats.org/officeDocument/2006/relationships/image" Target="../media/image100.wmf"/><Relationship Id="rId7" Type="http://schemas.openxmlformats.org/officeDocument/2006/relationships/oleObject" Target="../embeddings/oleObject84.bin"/><Relationship Id="rId12" Type="http://schemas.openxmlformats.org/officeDocument/2006/relationships/oleObject" Target="../embeddings/oleObject105.bin"/><Relationship Id="rId17" Type="http://schemas.openxmlformats.org/officeDocument/2006/relationships/oleObject" Target="../embeddings/oleObject109.bin"/><Relationship Id="rId25" Type="http://schemas.openxmlformats.org/officeDocument/2006/relationships/oleObject" Target="../embeddings/oleObject114.bin"/><Relationship Id="rId33" Type="http://schemas.openxmlformats.org/officeDocument/2006/relationships/oleObject" Target="../embeddings/oleObject118.bin"/><Relationship Id="rId2" Type="http://schemas.openxmlformats.org/officeDocument/2006/relationships/notesSlide" Target="../notesSlides/notesSlide13.xml"/><Relationship Id="rId16" Type="http://schemas.openxmlformats.org/officeDocument/2006/relationships/oleObject" Target="../embeddings/oleObject108.bin"/><Relationship Id="rId20" Type="http://schemas.openxmlformats.org/officeDocument/2006/relationships/oleObject" Target="../embeddings/oleObject111.bin"/><Relationship Id="rId29" Type="http://schemas.openxmlformats.org/officeDocument/2006/relationships/oleObject" Target="../embeddings/oleObject116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104.bin"/><Relationship Id="rId24" Type="http://schemas.openxmlformats.org/officeDocument/2006/relationships/image" Target="../media/image95.wmf"/><Relationship Id="rId32" Type="http://schemas.openxmlformats.org/officeDocument/2006/relationships/image" Target="../media/image99.wmf"/><Relationship Id="rId5" Type="http://schemas.openxmlformats.org/officeDocument/2006/relationships/oleObject" Target="../embeddings/oleObject83.bin"/><Relationship Id="rId15" Type="http://schemas.openxmlformats.org/officeDocument/2006/relationships/oleObject" Target="../embeddings/oleObject107.bin"/><Relationship Id="rId23" Type="http://schemas.openxmlformats.org/officeDocument/2006/relationships/oleObject" Target="../embeddings/oleObject113.bin"/><Relationship Id="rId28" Type="http://schemas.openxmlformats.org/officeDocument/2006/relationships/image" Target="../media/image97.wmf"/><Relationship Id="rId10" Type="http://schemas.openxmlformats.org/officeDocument/2006/relationships/image" Target="../media/image82.wmf"/><Relationship Id="rId19" Type="http://schemas.openxmlformats.org/officeDocument/2006/relationships/oleObject" Target="../embeddings/oleObject110.bin"/><Relationship Id="rId31" Type="http://schemas.openxmlformats.org/officeDocument/2006/relationships/oleObject" Target="../embeddings/oleObject117.bin"/><Relationship Id="rId4" Type="http://schemas.openxmlformats.org/officeDocument/2006/relationships/image" Target="../media/image78.wmf"/><Relationship Id="rId9" Type="http://schemas.openxmlformats.org/officeDocument/2006/relationships/oleObject" Target="../embeddings/oleObject103.bin"/><Relationship Id="rId14" Type="http://schemas.openxmlformats.org/officeDocument/2006/relationships/image" Target="../media/image92.wmf"/><Relationship Id="rId22" Type="http://schemas.openxmlformats.org/officeDocument/2006/relationships/image" Target="../media/image94.wmf"/><Relationship Id="rId27" Type="http://schemas.openxmlformats.org/officeDocument/2006/relationships/oleObject" Target="../embeddings/oleObject115.bin"/><Relationship Id="rId30" Type="http://schemas.openxmlformats.org/officeDocument/2006/relationships/image" Target="../media/image98.wmf"/><Relationship Id="rId8" Type="http://schemas.openxmlformats.org/officeDocument/2006/relationships/image" Target="../media/image8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image" Target="../media/image17.wmf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oleObject" Target="../embeddings/oleObject1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5.wmf"/><Relationship Id="rId26" Type="http://schemas.openxmlformats.org/officeDocument/2006/relationships/image" Target="../media/image29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7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5.bin"/><Relationship Id="rId25" Type="http://schemas.openxmlformats.org/officeDocument/2006/relationships/oleObject" Target="../embeddings/oleObject29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29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2.bin"/><Relationship Id="rId24" Type="http://schemas.openxmlformats.org/officeDocument/2006/relationships/image" Target="../media/image28.wmf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28" Type="http://schemas.openxmlformats.org/officeDocument/2006/relationships/image" Target="../media/image30.wmf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6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Relationship Id="rId27" Type="http://schemas.openxmlformats.org/officeDocument/2006/relationships/oleObject" Target="../embeddings/oleObject30.bin"/><Relationship Id="rId30" Type="http://schemas.openxmlformats.org/officeDocument/2006/relationships/image" Target="../media/image3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5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3.wmf"/><Relationship Id="rId26" Type="http://schemas.openxmlformats.org/officeDocument/2006/relationships/image" Target="../media/image47.wmf"/><Relationship Id="rId39" Type="http://schemas.openxmlformats.org/officeDocument/2006/relationships/image" Target="../media/image53.wmf"/><Relationship Id="rId21" Type="http://schemas.openxmlformats.org/officeDocument/2006/relationships/oleObject" Target="../embeddings/oleObject46.bin"/><Relationship Id="rId34" Type="http://schemas.openxmlformats.org/officeDocument/2006/relationships/image" Target="../media/image51.wmf"/><Relationship Id="rId42" Type="http://schemas.openxmlformats.org/officeDocument/2006/relationships/oleObject" Target="../embeddings/oleObject57.bin"/><Relationship Id="rId47" Type="http://schemas.openxmlformats.org/officeDocument/2006/relationships/image" Target="../media/image57.wmf"/><Relationship Id="rId50" Type="http://schemas.openxmlformats.org/officeDocument/2006/relationships/oleObject" Target="../embeddings/oleObject61.bin"/><Relationship Id="rId55" Type="http://schemas.openxmlformats.org/officeDocument/2006/relationships/image" Target="../media/image61.wmf"/><Relationship Id="rId7" Type="http://schemas.openxmlformats.org/officeDocument/2006/relationships/oleObject" Target="../embeddings/oleObject39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42.wmf"/><Relationship Id="rId29" Type="http://schemas.openxmlformats.org/officeDocument/2006/relationships/oleObject" Target="../embeddings/oleObject50.bin"/><Relationship Id="rId11" Type="http://schemas.openxmlformats.org/officeDocument/2006/relationships/oleObject" Target="../embeddings/oleObject41.bin"/><Relationship Id="rId24" Type="http://schemas.openxmlformats.org/officeDocument/2006/relationships/image" Target="../media/image46.wmf"/><Relationship Id="rId32" Type="http://schemas.openxmlformats.org/officeDocument/2006/relationships/image" Target="../media/image50.wmf"/><Relationship Id="rId37" Type="http://schemas.openxmlformats.org/officeDocument/2006/relationships/oleObject" Target="../embeddings/oleObject54.bin"/><Relationship Id="rId40" Type="http://schemas.openxmlformats.org/officeDocument/2006/relationships/oleObject" Target="../embeddings/oleObject56.bin"/><Relationship Id="rId45" Type="http://schemas.openxmlformats.org/officeDocument/2006/relationships/image" Target="../media/image56.wmf"/><Relationship Id="rId53" Type="http://schemas.openxmlformats.org/officeDocument/2006/relationships/image" Target="../media/image60.wmf"/><Relationship Id="rId58" Type="http://schemas.openxmlformats.org/officeDocument/2006/relationships/oleObject" Target="../embeddings/oleObject65.bin"/><Relationship Id="rId5" Type="http://schemas.openxmlformats.org/officeDocument/2006/relationships/oleObject" Target="../embeddings/oleObject38.bin"/><Relationship Id="rId61" Type="http://schemas.openxmlformats.org/officeDocument/2006/relationships/image" Target="../media/image64.wmf"/><Relationship Id="rId19" Type="http://schemas.openxmlformats.org/officeDocument/2006/relationships/oleObject" Target="../embeddings/oleObject45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Relationship Id="rId27" Type="http://schemas.openxmlformats.org/officeDocument/2006/relationships/oleObject" Target="../embeddings/oleObject49.bin"/><Relationship Id="rId30" Type="http://schemas.openxmlformats.org/officeDocument/2006/relationships/image" Target="../media/image49.wmf"/><Relationship Id="rId35" Type="http://schemas.openxmlformats.org/officeDocument/2006/relationships/oleObject" Target="../embeddings/oleObject53.bin"/><Relationship Id="rId43" Type="http://schemas.openxmlformats.org/officeDocument/2006/relationships/image" Target="../media/image55.wmf"/><Relationship Id="rId48" Type="http://schemas.openxmlformats.org/officeDocument/2006/relationships/oleObject" Target="../embeddings/oleObject60.bin"/><Relationship Id="rId56" Type="http://schemas.openxmlformats.org/officeDocument/2006/relationships/oleObject" Target="../embeddings/oleObject64.bin"/><Relationship Id="rId8" Type="http://schemas.openxmlformats.org/officeDocument/2006/relationships/image" Target="../media/image19.wmf"/><Relationship Id="rId51" Type="http://schemas.openxmlformats.org/officeDocument/2006/relationships/image" Target="../media/image59.wmf"/><Relationship Id="rId3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4.bin"/><Relationship Id="rId25" Type="http://schemas.openxmlformats.org/officeDocument/2006/relationships/oleObject" Target="../embeddings/oleObject48.bin"/><Relationship Id="rId33" Type="http://schemas.openxmlformats.org/officeDocument/2006/relationships/oleObject" Target="../embeddings/oleObject52.bin"/><Relationship Id="rId38" Type="http://schemas.openxmlformats.org/officeDocument/2006/relationships/oleObject" Target="../embeddings/oleObject55.bin"/><Relationship Id="rId46" Type="http://schemas.openxmlformats.org/officeDocument/2006/relationships/oleObject" Target="../embeddings/oleObject59.bin"/><Relationship Id="rId59" Type="http://schemas.openxmlformats.org/officeDocument/2006/relationships/image" Target="../media/image63.wmf"/><Relationship Id="rId20" Type="http://schemas.openxmlformats.org/officeDocument/2006/relationships/image" Target="../media/image44.wmf"/><Relationship Id="rId41" Type="http://schemas.openxmlformats.org/officeDocument/2006/relationships/image" Target="../media/image54.wmf"/><Relationship Id="rId54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wmf"/><Relationship Id="rId15" Type="http://schemas.openxmlformats.org/officeDocument/2006/relationships/oleObject" Target="../embeddings/oleObject43.bin"/><Relationship Id="rId23" Type="http://schemas.openxmlformats.org/officeDocument/2006/relationships/oleObject" Target="../embeddings/oleObject47.bin"/><Relationship Id="rId28" Type="http://schemas.openxmlformats.org/officeDocument/2006/relationships/image" Target="../media/image48.wmf"/><Relationship Id="rId36" Type="http://schemas.openxmlformats.org/officeDocument/2006/relationships/image" Target="../media/image52.wmf"/><Relationship Id="rId49" Type="http://schemas.openxmlformats.org/officeDocument/2006/relationships/image" Target="../media/image58.wmf"/><Relationship Id="rId57" Type="http://schemas.openxmlformats.org/officeDocument/2006/relationships/image" Target="../media/image62.wmf"/><Relationship Id="rId10" Type="http://schemas.openxmlformats.org/officeDocument/2006/relationships/image" Target="../media/image39.wmf"/><Relationship Id="rId31" Type="http://schemas.openxmlformats.org/officeDocument/2006/relationships/oleObject" Target="../embeddings/oleObject51.bin"/><Relationship Id="rId44" Type="http://schemas.openxmlformats.org/officeDocument/2006/relationships/oleObject" Target="../embeddings/oleObject58.bin"/><Relationship Id="rId52" Type="http://schemas.openxmlformats.org/officeDocument/2006/relationships/oleObject" Target="../embeddings/oleObject62.bin"/><Relationship Id="rId60" Type="http://schemas.openxmlformats.org/officeDocument/2006/relationships/oleObject" Target="../embeddings/oleObject66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3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74.bin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69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73.bin"/><Relationship Id="rId5" Type="http://schemas.openxmlformats.org/officeDocument/2006/relationships/oleObject" Target="../embeddings/oleObject70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72.bin"/><Relationship Id="rId14" Type="http://schemas.openxmlformats.org/officeDocument/2006/relationships/image" Target="../media/image7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>
            <a:normAutofit/>
          </a:bodyPr>
          <a:lstStyle/>
          <a:p>
            <a:r>
              <a:rPr lang="en-CA"/>
              <a:t>Section 2.8 </a:t>
            </a:r>
            <a:r>
              <a:rPr lang="en-CA" dirty="0"/>
              <a:t>Multiplying and Expanding Polynomials</a:t>
            </a:r>
            <a:br>
              <a:rPr lang="en-CA" dirty="0"/>
            </a:br>
            <a:r>
              <a:rPr lang="en-CA" dirty="0"/>
              <a:t>Distributions and FOIL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BCC6F-5FBB-423F-A1B6-0D4175FE072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40432"/>
            <a:ext cx="4896544" cy="50405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Expand and Simplify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D4F2B74-6BDE-4A01-9077-834D0BEA86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655715"/>
              </p:ext>
            </p:extLst>
          </p:nvPr>
        </p:nvGraphicFramePr>
        <p:xfrm>
          <a:off x="212660" y="547014"/>
          <a:ext cx="443547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47840" imgH="253800" progId="Equation.DSMT4">
                  <p:embed/>
                </p:oleObj>
              </mc:Choice>
              <mc:Fallback>
                <p:oleObj name="Equation" r:id="rId3" imgW="224784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D4F2B74-6BDE-4A01-9077-834D0BEA86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2660" y="547014"/>
                        <a:ext cx="4435475" cy="500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BEA1760-CE1E-4630-95D0-4B08AB2E93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7661543"/>
              </p:ext>
            </p:extLst>
          </p:nvPr>
        </p:nvGraphicFramePr>
        <p:xfrm>
          <a:off x="5220072" y="496214"/>
          <a:ext cx="283210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34960" imgH="279360" progId="Equation.DSMT4">
                  <p:embed/>
                </p:oleObj>
              </mc:Choice>
              <mc:Fallback>
                <p:oleObj name="Equation" r:id="rId5" imgW="1434960" imgH="2793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BEA1760-CE1E-4630-95D0-4B08AB2E93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20072" y="496214"/>
                        <a:ext cx="2832100" cy="550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63733D5-99EA-4756-8469-93D16AE1AF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3190143"/>
              </p:ext>
            </p:extLst>
          </p:nvPr>
        </p:nvGraphicFramePr>
        <p:xfrm>
          <a:off x="212660" y="1336576"/>
          <a:ext cx="6038851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060360" imgH="279360" progId="Equation.DSMT4">
                  <p:embed/>
                </p:oleObj>
              </mc:Choice>
              <mc:Fallback>
                <p:oleObj name="Equation" r:id="rId7" imgW="306036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63733D5-99EA-4756-8469-93D16AE1AF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2660" y="1336576"/>
                        <a:ext cx="6038851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0900582C-E22A-427F-8586-88D50A65D8B4}"/>
              </a:ext>
            </a:extLst>
          </p:cNvPr>
          <p:cNvSpPr txBox="1">
            <a:spLocks/>
          </p:cNvSpPr>
          <p:nvPr/>
        </p:nvSpPr>
        <p:spPr>
          <a:xfrm>
            <a:off x="162566" y="2348880"/>
            <a:ext cx="8229600" cy="461962"/>
          </a:xfrm>
          <a:prstGeom prst="rect">
            <a:avLst/>
          </a:prstGeom>
        </p:spPr>
        <p:txBody>
          <a:bodyPr vert="horz" anchor="b">
            <a:normAutofit fontScale="7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900" dirty="0"/>
              <a:t>Ex: Find the Area of the shaded Region in terms of “x”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2ACC63B-7A63-4EF4-B976-7451BDC7C52C}"/>
              </a:ext>
            </a:extLst>
          </p:cNvPr>
          <p:cNvGrpSpPr/>
          <p:nvPr/>
        </p:nvGrpSpPr>
        <p:grpSpPr>
          <a:xfrm>
            <a:off x="350941" y="2741007"/>
            <a:ext cx="3075161" cy="2152451"/>
            <a:chOff x="-231353" y="2912740"/>
            <a:chExt cx="3683000" cy="2452687"/>
          </a:xfrm>
        </p:grpSpPr>
        <p:sp>
          <p:nvSpPr>
            <p:cNvPr id="8" name="Rectangle 3">
              <a:extLst>
                <a:ext uri="{FF2B5EF4-FFF2-40B4-BE49-F238E27FC236}">
                  <a16:creationId xmlns:a16="http://schemas.microsoft.com/office/drawing/2014/main" id="{68E84693-8FE6-4295-B166-368CE33199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3997" y="3314377"/>
              <a:ext cx="968375" cy="1573213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" name="Rectangle 4">
              <a:extLst>
                <a:ext uri="{FF2B5EF4-FFF2-40B4-BE49-F238E27FC236}">
                  <a16:creationId xmlns:a16="http://schemas.microsoft.com/office/drawing/2014/main" id="{4AE8DF4A-8DD4-41F4-91C2-FAB0D13B66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9672" y="3946202"/>
              <a:ext cx="901700" cy="941388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" name="Line 5">
              <a:extLst>
                <a:ext uri="{FF2B5EF4-FFF2-40B4-BE49-F238E27FC236}">
                  <a16:creationId xmlns:a16="http://schemas.microsoft.com/office/drawing/2014/main" id="{D33F0A26-7BDD-47EB-8115-D3A4E58065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3997" y="4973315"/>
              <a:ext cx="1855787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6">
              <a:extLst>
                <a:ext uri="{FF2B5EF4-FFF2-40B4-BE49-F238E27FC236}">
                  <a16:creationId xmlns:a16="http://schemas.microsoft.com/office/drawing/2014/main" id="{1B0C3E67-C5DE-4425-B9DA-DD35B1D631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9709" y="3222302"/>
              <a:ext cx="968375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7">
              <a:extLst>
                <a:ext uri="{FF2B5EF4-FFF2-40B4-BE49-F238E27FC236}">
                  <a16:creationId xmlns:a16="http://schemas.microsoft.com/office/drawing/2014/main" id="{8B24D2C2-78D7-48F2-8627-032E709E2F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38584" y="3341365"/>
              <a:ext cx="0" cy="1520825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graphicFrame>
          <p:nvGraphicFramePr>
            <p:cNvPr id="13" name="Object 8">
              <a:extLst>
                <a:ext uri="{FF2B5EF4-FFF2-40B4-BE49-F238E27FC236}">
                  <a16:creationId xmlns:a16="http://schemas.microsoft.com/office/drawing/2014/main" id="{CE43230B-8DE5-4876-B5F0-D0FCF7D880B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93785797"/>
                </p:ext>
              </p:extLst>
            </p:nvPr>
          </p:nvGraphicFramePr>
          <p:xfrm>
            <a:off x="998959" y="5044752"/>
            <a:ext cx="860425" cy="320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444240" imgH="164880" progId="Equation.DSMT4">
                    <p:embed/>
                  </p:oleObj>
                </mc:Choice>
                <mc:Fallback>
                  <p:oleObj name="Equation" r:id="rId9" imgW="444240" imgH="164880" progId="Equation.DSMT4">
                    <p:embed/>
                    <p:pic>
                      <p:nvPicPr>
                        <p:cNvPr id="13" name="Object 8">
                          <a:extLst>
                            <a:ext uri="{FF2B5EF4-FFF2-40B4-BE49-F238E27FC236}">
                              <a16:creationId xmlns:a16="http://schemas.microsoft.com/office/drawing/2014/main" id="{CE43230B-8DE5-4876-B5F0-D0FCF7D880B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98959" y="5044752"/>
                          <a:ext cx="860425" cy="3206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9">
              <a:extLst>
                <a:ext uri="{FF2B5EF4-FFF2-40B4-BE49-F238E27FC236}">
                  <a16:creationId xmlns:a16="http://schemas.microsoft.com/office/drawing/2014/main" id="{2E557D00-FCB9-4F59-BF59-130F0FFF239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75205781"/>
                </p:ext>
              </p:extLst>
            </p:nvPr>
          </p:nvGraphicFramePr>
          <p:xfrm>
            <a:off x="751309" y="2912740"/>
            <a:ext cx="792163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380880" imgH="164880" progId="Equation.DSMT4">
                    <p:embed/>
                  </p:oleObj>
                </mc:Choice>
                <mc:Fallback>
                  <p:oleObj name="Equation" r:id="rId11" imgW="380880" imgH="164880" progId="Equation.DSMT4">
                    <p:embed/>
                    <p:pic>
                      <p:nvPicPr>
                        <p:cNvPr id="14" name="Object 9">
                          <a:extLst>
                            <a:ext uri="{FF2B5EF4-FFF2-40B4-BE49-F238E27FC236}">
                              <a16:creationId xmlns:a16="http://schemas.microsoft.com/office/drawing/2014/main" id="{2E557D00-FCB9-4F59-BF59-130F0FFF239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1309" y="2912740"/>
                          <a:ext cx="792163" cy="342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0">
              <a:extLst>
                <a:ext uri="{FF2B5EF4-FFF2-40B4-BE49-F238E27FC236}">
                  <a16:creationId xmlns:a16="http://schemas.microsoft.com/office/drawing/2014/main" id="{798E6A33-0F9D-4CD4-B270-F2A1ACDBE73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12253968"/>
                </p:ext>
              </p:extLst>
            </p:nvPr>
          </p:nvGraphicFramePr>
          <p:xfrm>
            <a:off x="-231353" y="3943027"/>
            <a:ext cx="725487" cy="312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380880" imgH="164880" progId="Equation.DSMT4">
                    <p:embed/>
                  </p:oleObj>
                </mc:Choice>
                <mc:Fallback>
                  <p:oleObj name="Equation" r:id="rId13" imgW="380880" imgH="164880" progId="Equation.DSMT4">
                    <p:embed/>
                    <p:pic>
                      <p:nvPicPr>
                        <p:cNvPr id="15" name="Object 10">
                          <a:extLst>
                            <a:ext uri="{FF2B5EF4-FFF2-40B4-BE49-F238E27FC236}">
                              <a16:creationId xmlns:a16="http://schemas.microsoft.com/office/drawing/2014/main" id="{798E6A33-0F9D-4CD4-B270-F2A1ACDBE73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231353" y="3943027"/>
                          <a:ext cx="725487" cy="3127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Line 11">
              <a:extLst>
                <a:ext uri="{FF2B5EF4-FFF2-40B4-BE49-F238E27FC236}">
                  <a16:creationId xmlns:a16="http://schemas.microsoft.com/office/drawing/2014/main" id="{063619D9-9C2A-4D99-9480-D057E208FE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88047" y="3943027"/>
              <a:ext cx="12700" cy="957263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graphicFrame>
          <p:nvGraphicFramePr>
            <p:cNvPr id="17" name="Object 12">
              <a:extLst>
                <a:ext uri="{FF2B5EF4-FFF2-40B4-BE49-F238E27FC236}">
                  <a16:creationId xmlns:a16="http://schemas.microsoft.com/office/drawing/2014/main" id="{50CEDBD2-27A0-4666-AF1D-9875A988349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94778221"/>
                </p:ext>
              </p:extLst>
            </p:nvPr>
          </p:nvGraphicFramePr>
          <p:xfrm>
            <a:off x="2659484" y="4233540"/>
            <a:ext cx="792163" cy="341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380880" imgH="164880" progId="Equation.DSMT4">
                    <p:embed/>
                  </p:oleObj>
                </mc:Choice>
                <mc:Fallback>
                  <p:oleObj name="Equation" r:id="rId15" imgW="380880" imgH="164880" progId="Equation.DSMT4">
                    <p:embed/>
                    <p:pic>
                      <p:nvPicPr>
                        <p:cNvPr id="17" name="Object 12">
                          <a:extLst>
                            <a:ext uri="{FF2B5EF4-FFF2-40B4-BE49-F238E27FC236}">
                              <a16:creationId xmlns:a16="http://schemas.microsoft.com/office/drawing/2014/main" id="{50CEDBD2-27A0-4666-AF1D-9875A988349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59484" y="4233540"/>
                          <a:ext cx="792163" cy="3413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13CF63AE-1746-4090-AC5F-A538AB1D6C55}"/>
              </a:ext>
            </a:extLst>
          </p:cNvPr>
          <p:cNvGrpSpPr/>
          <p:nvPr/>
        </p:nvGrpSpPr>
        <p:grpSpPr>
          <a:xfrm>
            <a:off x="3923928" y="2922576"/>
            <a:ext cx="2642542" cy="1705159"/>
            <a:chOff x="4066096" y="3313024"/>
            <a:chExt cx="3159125" cy="1879600"/>
          </a:xfrm>
        </p:grpSpPr>
        <p:sp>
          <p:nvSpPr>
            <p:cNvPr id="19" name="Rectangle 3">
              <a:extLst>
                <a:ext uri="{FF2B5EF4-FFF2-40B4-BE49-F238E27FC236}">
                  <a16:creationId xmlns:a16="http://schemas.microsoft.com/office/drawing/2014/main" id="{76E5B6B8-C17E-4A83-9DDE-1A6657F716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383" y="3387636"/>
              <a:ext cx="720725" cy="1441450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" name="Rectangle 4">
              <a:extLst>
                <a:ext uri="{FF2B5EF4-FFF2-40B4-BE49-F238E27FC236}">
                  <a16:creationId xmlns:a16="http://schemas.microsoft.com/office/drawing/2014/main" id="{203EE8F9-1AE5-431F-8198-0FFB37D9F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8408" y="3870236"/>
              <a:ext cx="719138" cy="958850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1" name="Rectangle 3">
              <a:extLst>
                <a:ext uri="{FF2B5EF4-FFF2-40B4-BE49-F238E27FC236}">
                  <a16:creationId xmlns:a16="http://schemas.microsoft.com/office/drawing/2014/main" id="{7B5C7312-184C-404E-BB64-58851399F2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6433" y="3389224"/>
              <a:ext cx="719138" cy="1439862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10F731D-83F1-4B10-8997-A48675455F17}"/>
                </a:ext>
              </a:extLst>
            </p:cNvPr>
            <p:cNvCxnSpPr/>
            <p:nvPr/>
          </p:nvCxnSpPr>
          <p:spPr>
            <a:xfrm rot="5400000">
              <a:off x="5755990" y="3391605"/>
              <a:ext cx="158750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47B58C7-DBE2-4BD8-9CE3-5147052C6778}"/>
                </a:ext>
              </a:extLst>
            </p:cNvPr>
            <p:cNvCxnSpPr/>
            <p:nvPr/>
          </p:nvCxnSpPr>
          <p:spPr>
            <a:xfrm rot="5400000">
              <a:off x="5836158" y="3398749"/>
              <a:ext cx="160337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1BA8C6D-CEBB-49A8-9AFC-976283A70245}"/>
                </a:ext>
              </a:extLst>
            </p:cNvPr>
            <p:cNvCxnSpPr/>
            <p:nvPr/>
          </p:nvCxnSpPr>
          <p:spPr>
            <a:xfrm rot="5400000">
              <a:off x="5023358" y="3863886"/>
              <a:ext cx="16033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8EAB471-15B9-4806-A71C-F9DD873BFB99}"/>
                </a:ext>
              </a:extLst>
            </p:cNvPr>
            <p:cNvCxnSpPr/>
            <p:nvPr/>
          </p:nvCxnSpPr>
          <p:spPr>
            <a:xfrm rot="5400000">
              <a:off x="5102733" y="3855949"/>
              <a:ext cx="160337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033A7A-C5DA-4AC3-8530-39942878EFFD}"/>
                </a:ext>
              </a:extLst>
            </p:cNvPr>
            <p:cNvCxnSpPr/>
            <p:nvPr/>
          </p:nvCxnSpPr>
          <p:spPr>
            <a:xfrm rot="5400000">
              <a:off x="4305015" y="3391605"/>
              <a:ext cx="158750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F51848A-8BB3-4C09-9807-1897B6B75315}"/>
                </a:ext>
              </a:extLst>
            </p:cNvPr>
            <p:cNvCxnSpPr/>
            <p:nvPr/>
          </p:nvCxnSpPr>
          <p:spPr>
            <a:xfrm rot="5400000">
              <a:off x="4383596" y="3398749"/>
              <a:ext cx="160337" cy="1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Line 5">
              <a:extLst>
                <a:ext uri="{FF2B5EF4-FFF2-40B4-BE49-F238E27FC236}">
                  <a16:creationId xmlns:a16="http://schemas.microsoft.com/office/drawing/2014/main" id="{13FE684B-7FDE-4F19-AF2A-2AC8CED878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66096" y="4870361"/>
              <a:ext cx="219551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graphicFrame>
          <p:nvGraphicFramePr>
            <p:cNvPr id="29" name="Object 2">
              <a:extLst>
                <a:ext uri="{FF2B5EF4-FFF2-40B4-BE49-F238E27FC236}">
                  <a16:creationId xmlns:a16="http://schemas.microsoft.com/office/drawing/2014/main" id="{BD0E2145-958E-4A17-88BF-CE7FFFD070E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09973612"/>
                </p:ext>
              </p:extLst>
            </p:nvPr>
          </p:nvGraphicFramePr>
          <p:xfrm>
            <a:off x="4734433" y="4871949"/>
            <a:ext cx="862013" cy="320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444240" imgH="164880" progId="Equation.DSMT4">
                    <p:embed/>
                  </p:oleObj>
                </mc:Choice>
                <mc:Fallback>
                  <p:oleObj name="Equation" r:id="rId17" imgW="444240" imgH="164880" progId="Equation.DSMT4">
                    <p:embed/>
                    <p:pic>
                      <p:nvPicPr>
                        <p:cNvPr id="29" name="Object 2">
                          <a:extLst>
                            <a:ext uri="{FF2B5EF4-FFF2-40B4-BE49-F238E27FC236}">
                              <a16:creationId xmlns:a16="http://schemas.microsoft.com/office/drawing/2014/main" id="{BD0E2145-958E-4A17-88BF-CE7FFFD070E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34433" y="4871949"/>
                          <a:ext cx="862013" cy="3206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" name="Line 11">
              <a:extLst>
                <a:ext uri="{FF2B5EF4-FFF2-40B4-BE49-F238E27FC236}">
                  <a16:creationId xmlns:a16="http://schemas.microsoft.com/office/drawing/2014/main" id="{8F701DB5-7866-448B-8269-EAD242A553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10821" y="3392399"/>
              <a:ext cx="0" cy="140811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graphicFrame>
          <p:nvGraphicFramePr>
            <p:cNvPr id="31" name="Object 3">
              <a:extLst>
                <a:ext uri="{FF2B5EF4-FFF2-40B4-BE49-F238E27FC236}">
                  <a16:creationId xmlns:a16="http://schemas.microsoft.com/office/drawing/2014/main" id="{C6591B7F-955E-443F-AE1C-3B1BEA95F15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96888170"/>
                </p:ext>
              </p:extLst>
            </p:nvPr>
          </p:nvGraphicFramePr>
          <p:xfrm>
            <a:off x="6299708" y="3957549"/>
            <a:ext cx="925513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444240" imgH="164880" progId="Equation.DSMT4">
                    <p:embed/>
                  </p:oleObj>
                </mc:Choice>
                <mc:Fallback>
                  <p:oleObj name="Equation" r:id="rId19" imgW="444240" imgH="164880" progId="Equation.DSMT4">
                    <p:embed/>
                    <p:pic>
                      <p:nvPicPr>
                        <p:cNvPr id="31" name="Object 3">
                          <a:extLst>
                            <a:ext uri="{FF2B5EF4-FFF2-40B4-BE49-F238E27FC236}">
                              <a16:creationId xmlns:a16="http://schemas.microsoft.com/office/drawing/2014/main" id="{C6591B7F-955E-443F-AE1C-3B1BEA95F15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99708" y="3957549"/>
                          <a:ext cx="925513" cy="342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Object 4">
              <a:extLst>
                <a:ext uri="{FF2B5EF4-FFF2-40B4-BE49-F238E27FC236}">
                  <a16:creationId xmlns:a16="http://schemas.microsoft.com/office/drawing/2014/main" id="{2337DC23-0D26-4553-BA63-D1F0D7A7381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59527185"/>
                </p:ext>
              </p:extLst>
            </p:nvPr>
          </p:nvGraphicFramePr>
          <p:xfrm>
            <a:off x="5601208" y="3516224"/>
            <a:ext cx="363538" cy="315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1" imgW="190440" imgH="164880" progId="Equation.DSMT4">
                    <p:embed/>
                  </p:oleObj>
                </mc:Choice>
                <mc:Fallback>
                  <p:oleObj name="Equation" r:id="rId21" imgW="190440" imgH="164880" progId="Equation.DSMT4">
                    <p:embed/>
                    <p:pic>
                      <p:nvPicPr>
                        <p:cNvPr id="32" name="Object 4">
                          <a:extLst>
                            <a:ext uri="{FF2B5EF4-FFF2-40B4-BE49-F238E27FC236}">
                              <a16:creationId xmlns:a16="http://schemas.microsoft.com/office/drawing/2014/main" id="{2337DC23-0D26-4553-BA63-D1F0D7A7381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01208" y="3516224"/>
                          <a:ext cx="363538" cy="3159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3A0FBC9-5A8C-4781-B4C2-2AE46C038D04}"/>
                </a:ext>
              </a:extLst>
            </p:cNvPr>
            <p:cNvCxnSpPr/>
            <p:nvPr/>
          </p:nvCxnSpPr>
          <p:spPr>
            <a:xfrm rot="10800000" flipV="1">
              <a:off x="4689983" y="3632111"/>
              <a:ext cx="18097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D7502CD-A8B6-487B-B90D-8A444BDE6F37}"/>
                </a:ext>
              </a:extLst>
            </p:cNvPr>
            <p:cNvCxnSpPr/>
            <p:nvPr/>
          </p:nvCxnSpPr>
          <p:spPr>
            <a:xfrm rot="10800000" flipV="1">
              <a:off x="5437696" y="3654336"/>
              <a:ext cx="18097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1" name="Picture 2">
            <a:extLst>
              <a:ext uri="{FF2B5EF4-FFF2-40B4-BE49-F238E27FC236}">
                <a16:creationId xmlns:a16="http://schemas.microsoft.com/office/drawing/2014/main" id="{77426533-4CB2-4FA7-9197-A35E7876F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8127" y="4945162"/>
            <a:ext cx="2195616" cy="1870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8B32C72B-CDAA-4728-9655-B81BB0E335CC}"/>
              </a:ext>
            </a:extLst>
          </p:cNvPr>
          <p:cNvSpPr txBox="1"/>
          <p:nvPr/>
        </p:nvSpPr>
        <p:spPr>
          <a:xfrm>
            <a:off x="138660" y="5143559"/>
            <a:ext cx="443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Ex: Find the surface area of the following solid in terms of </a:t>
            </a:r>
            <a:r>
              <a:rPr lang="en-CA" sz="2200" i="1" dirty="0"/>
              <a:t>“x”</a:t>
            </a:r>
            <a:r>
              <a:rPr lang="en-CA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0967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01F29D-B505-4C91-9670-188454F2EAD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40432"/>
            <a:ext cx="4896544" cy="50405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Expand and Simplify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46AC0A9-E59F-4034-AF0B-C17DB357BC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439674"/>
              </p:ext>
            </p:extLst>
          </p:nvPr>
        </p:nvGraphicFramePr>
        <p:xfrm>
          <a:off x="212660" y="547014"/>
          <a:ext cx="443547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47840" imgH="253800" progId="Equation.DSMT4">
                  <p:embed/>
                </p:oleObj>
              </mc:Choice>
              <mc:Fallback>
                <p:oleObj name="Equation" r:id="rId3" imgW="224784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46AC0A9-E59F-4034-AF0B-C17DB357BC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2660" y="547014"/>
                        <a:ext cx="4435475" cy="500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E305B90-B977-4E50-B5A9-F8947B1596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581455"/>
              </p:ext>
            </p:extLst>
          </p:nvPr>
        </p:nvGraphicFramePr>
        <p:xfrm>
          <a:off x="158552" y="2276872"/>
          <a:ext cx="283210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34960" imgH="279360" progId="Equation.DSMT4">
                  <p:embed/>
                </p:oleObj>
              </mc:Choice>
              <mc:Fallback>
                <p:oleObj name="Equation" r:id="rId5" imgW="143496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DE305B90-B977-4E50-B5A9-F8947B1596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552" y="2276872"/>
                        <a:ext cx="2832100" cy="550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871B1BA-3B59-4B64-A52E-C13C1AD40A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434472"/>
              </p:ext>
            </p:extLst>
          </p:nvPr>
        </p:nvGraphicFramePr>
        <p:xfrm>
          <a:off x="191344" y="4149080"/>
          <a:ext cx="6038851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060360" imgH="279360" progId="Equation.DSMT4">
                  <p:embed/>
                </p:oleObj>
              </mc:Choice>
              <mc:Fallback>
                <p:oleObj name="Equation" r:id="rId7" imgW="3060360" imgH="2793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871B1BA-3B59-4B64-A52E-C13C1AD40A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1344" y="4149080"/>
                        <a:ext cx="6038851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9596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7" name="Title 1"/>
          <p:cNvSpPr>
            <a:spLocks noGrp="1"/>
          </p:cNvSpPr>
          <p:nvPr>
            <p:ph type="title" idx="4294967295"/>
          </p:nvPr>
        </p:nvSpPr>
        <p:spPr>
          <a:xfrm>
            <a:off x="457200" y="277813"/>
            <a:ext cx="8229600" cy="4619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sz="2900"/>
              <a:t>Ex: Find the Area of the shaded Region</a:t>
            </a:r>
          </a:p>
        </p:txBody>
      </p:sp>
      <p:sp>
        <p:nvSpPr>
          <p:cNvPr id="10262" name="Rectangle 3"/>
          <p:cNvSpPr>
            <a:spLocks noChangeArrowheads="1"/>
          </p:cNvSpPr>
          <p:nvPr/>
        </p:nvSpPr>
        <p:spPr bwMode="auto">
          <a:xfrm>
            <a:off x="966788" y="1171575"/>
            <a:ext cx="968375" cy="1573213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0263" name="Rectangle 4"/>
          <p:cNvSpPr>
            <a:spLocks noChangeArrowheads="1"/>
          </p:cNvSpPr>
          <p:nvPr/>
        </p:nvSpPr>
        <p:spPr bwMode="auto">
          <a:xfrm>
            <a:off x="1922463" y="1803400"/>
            <a:ext cx="901700" cy="941388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120" name="Line 5"/>
          <p:cNvSpPr>
            <a:spLocks noChangeShapeType="1"/>
          </p:cNvSpPr>
          <p:nvPr/>
        </p:nvSpPr>
        <p:spPr bwMode="auto">
          <a:xfrm>
            <a:off x="966788" y="2830513"/>
            <a:ext cx="1855787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121" name="Line 6"/>
          <p:cNvSpPr>
            <a:spLocks noChangeShapeType="1"/>
          </p:cNvSpPr>
          <p:nvPr/>
        </p:nvSpPr>
        <p:spPr bwMode="auto">
          <a:xfrm flipV="1">
            <a:off x="952500" y="1079500"/>
            <a:ext cx="9683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122" name="Line 7"/>
          <p:cNvSpPr>
            <a:spLocks noChangeShapeType="1"/>
          </p:cNvSpPr>
          <p:nvPr/>
        </p:nvSpPr>
        <p:spPr bwMode="auto">
          <a:xfrm flipH="1" flipV="1">
            <a:off x="841375" y="1198563"/>
            <a:ext cx="0" cy="15208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4098" name="Object 8"/>
          <p:cNvGraphicFramePr>
            <a:graphicFrameLocks noChangeAspect="1"/>
          </p:cNvGraphicFramePr>
          <p:nvPr/>
        </p:nvGraphicFramePr>
        <p:xfrm>
          <a:off x="1301750" y="2901950"/>
          <a:ext cx="8604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44240" imgH="164880" progId="Equation.DSMT4">
                  <p:embed/>
                </p:oleObj>
              </mc:Choice>
              <mc:Fallback>
                <p:oleObj name="Equation" r:id="rId3" imgW="444240" imgH="164880" progId="Equation.DSMT4">
                  <p:embed/>
                  <p:pic>
                    <p:nvPicPr>
                      <p:cNvPr id="409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2901950"/>
                        <a:ext cx="860425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9"/>
          <p:cNvGraphicFramePr>
            <a:graphicFrameLocks noChangeAspect="1"/>
          </p:cNvGraphicFramePr>
          <p:nvPr/>
        </p:nvGraphicFramePr>
        <p:xfrm>
          <a:off x="1054100" y="769938"/>
          <a:ext cx="79216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80880" imgH="164880" progId="Equation.DSMT4">
                  <p:embed/>
                </p:oleObj>
              </mc:Choice>
              <mc:Fallback>
                <p:oleObj name="Equation" r:id="rId5" imgW="380880" imgH="164880" progId="Equation.DSMT4">
                  <p:embed/>
                  <p:pic>
                    <p:nvPicPr>
                      <p:cNvPr id="409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769938"/>
                        <a:ext cx="792163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10"/>
          <p:cNvGraphicFramePr>
            <a:graphicFrameLocks noChangeAspect="1"/>
          </p:cNvGraphicFramePr>
          <p:nvPr/>
        </p:nvGraphicFramePr>
        <p:xfrm>
          <a:off x="71438" y="1800225"/>
          <a:ext cx="725487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80" imgH="164880" progId="Equation.DSMT4">
                  <p:embed/>
                </p:oleObj>
              </mc:Choice>
              <mc:Fallback>
                <p:oleObj name="Equation" r:id="rId7" imgW="380880" imgH="164880" progId="Equation.DSMT4">
                  <p:embed/>
                  <p:pic>
                    <p:nvPicPr>
                      <p:cNvPr id="410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8" y="1800225"/>
                        <a:ext cx="725487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3" name="Line 11"/>
          <p:cNvSpPr>
            <a:spLocks noChangeShapeType="1"/>
          </p:cNvSpPr>
          <p:nvPr/>
        </p:nvSpPr>
        <p:spPr bwMode="auto">
          <a:xfrm flipV="1">
            <a:off x="2890838" y="1800225"/>
            <a:ext cx="12700" cy="9572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4101" name="Object 12"/>
          <p:cNvGraphicFramePr>
            <a:graphicFrameLocks noChangeAspect="1"/>
          </p:cNvGraphicFramePr>
          <p:nvPr/>
        </p:nvGraphicFramePr>
        <p:xfrm>
          <a:off x="2962275" y="2090738"/>
          <a:ext cx="792163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880" imgH="164880" progId="Equation.DSMT4">
                  <p:embed/>
                </p:oleObj>
              </mc:Choice>
              <mc:Fallback>
                <p:oleObj name="Equation" r:id="rId9" imgW="380880" imgH="164880" progId="Equation.DSMT4">
                  <p:embed/>
                  <p:pic>
                    <p:nvPicPr>
                      <p:cNvPr id="410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2275" y="2090738"/>
                        <a:ext cx="792163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4" name="Text Box 13"/>
          <p:cNvSpPr txBox="1">
            <a:spLocks noChangeArrowheads="1"/>
          </p:cNvSpPr>
          <p:nvPr/>
        </p:nvSpPr>
        <p:spPr bwMode="auto">
          <a:xfrm>
            <a:off x="4021138" y="908050"/>
            <a:ext cx="4905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</a:rPr>
              <a:t>Split the area into 2 separate  Rectangles</a:t>
            </a:r>
          </a:p>
        </p:txBody>
      </p:sp>
      <p:sp>
        <p:nvSpPr>
          <p:cNvPr id="4125" name="Line 14"/>
          <p:cNvSpPr>
            <a:spLocks noChangeShapeType="1"/>
          </p:cNvSpPr>
          <p:nvPr/>
        </p:nvSpPr>
        <p:spPr bwMode="auto">
          <a:xfrm>
            <a:off x="1935163" y="1816100"/>
            <a:ext cx="0" cy="928688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4102" name="Object 15"/>
          <p:cNvGraphicFramePr>
            <a:graphicFrameLocks noChangeAspect="1"/>
          </p:cNvGraphicFramePr>
          <p:nvPr/>
        </p:nvGraphicFramePr>
        <p:xfrm>
          <a:off x="1190625" y="1884363"/>
          <a:ext cx="436563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4880" imgH="203040" progId="Equation.DSMT4">
                  <p:embed/>
                </p:oleObj>
              </mc:Choice>
              <mc:Fallback>
                <p:oleObj name="Equation" r:id="rId11" imgW="164880" imgH="203040" progId="Equation.DSMT4">
                  <p:embed/>
                  <p:pic>
                    <p:nvPicPr>
                      <p:cNvPr id="410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0625" y="1884363"/>
                        <a:ext cx="436563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16"/>
          <p:cNvGraphicFramePr>
            <a:graphicFrameLocks noChangeAspect="1"/>
          </p:cNvGraphicFramePr>
          <p:nvPr/>
        </p:nvGraphicFramePr>
        <p:xfrm>
          <a:off x="2084388" y="1884363"/>
          <a:ext cx="503237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0440" imgH="203040" progId="Equation.DSMT4">
                  <p:embed/>
                </p:oleObj>
              </mc:Choice>
              <mc:Fallback>
                <p:oleObj name="Equation" r:id="rId13" imgW="190440" imgH="203040" progId="Equation.DSMT4">
                  <p:embed/>
                  <p:pic>
                    <p:nvPicPr>
                      <p:cNvPr id="4103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388" y="1884363"/>
                        <a:ext cx="503237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6" name="Text Box 17"/>
          <p:cNvSpPr txBox="1">
            <a:spLocks noChangeArrowheads="1"/>
          </p:cNvSpPr>
          <p:nvPr/>
        </p:nvSpPr>
        <p:spPr bwMode="auto">
          <a:xfrm>
            <a:off x="3976688" y="1423988"/>
            <a:ext cx="48910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</a:rPr>
              <a:t>Find the Dimensions of each Rectangle</a:t>
            </a:r>
          </a:p>
        </p:txBody>
      </p:sp>
      <p:sp>
        <p:nvSpPr>
          <p:cNvPr id="4127" name="Line 18"/>
          <p:cNvSpPr>
            <a:spLocks noChangeShapeType="1"/>
          </p:cNvSpPr>
          <p:nvPr/>
        </p:nvSpPr>
        <p:spPr bwMode="auto">
          <a:xfrm flipV="1">
            <a:off x="1906588" y="1698625"/>
            <a:ext cx="968375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4104" name="Object 19"/>
          <p:cNvGraphicFramePr>
            <a:graphicFrameLocks noChangeAspect="1"/>
          </p:cNvGraphicFramePr>
          <p:nvPr/>
        </p:nvGraphicFramePr>
        <p:xfrm>
          <a:off x="1979613" y="1350963"/>
          <a:ext cx="87630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93480" imgH="164880" progId="Equation.DSMT4">
                  <p:embed/>
                </p:oleObj>
              </mc:Choice>
              <mc:Fallback>
                <p:oleObj name="Equation" r:id="rId15" imgW="393480" imgH="164880" progId="Equation.DSMT4">
                  <p:embed/>
                  <p:pic>
                    <p:nvPicPr>
                      <p:cNvPr id="4104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1350963"/>
                        <a:ext cx="876300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8" name="Text Box 20"/>
          <p:cNvSpPr txBox="1">
            <a:spLocks noChangeArrowheads="1"/>
          </p:cNvSpPr>
          <p:nvPr/>
        </p:nvSpPr>
        <p:spPr bwMode="auto">
          <a:xfrm>
            <a:off x="3970338" y="1939925"/>
            <a:ext cx="48688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</a:rPr>
              <a:t>Find the Area of each Rectangle and add them together</a:t>
            </a:r>
          </a:p>
        </p:txBody>
      </p:sp>
      <p:sp>
        <p:nvSpPr>
          <p:cNvPr id="4129" name="Rectangle 21"/>
          <p:cNvSpPr>
            <a:spLocks noChangeArrowheads="1"/>
          </p:cNvSpPr>
          <p:nvPr/>
        </p:nvSpPr>
        <p:spPr bwMode="auto">
          <a:xfrm>
            <a:off x="1028700" y="3752850"/>
            <a:ext cx="968375" cy="1573213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130" name="Line 22"/>
          <p:cNvSpPr>
            <a:spLocks noChangeShapeType="1"/>
          </p:cNvSpPr>
          <p:nvPr/>
        </p:nvSpPr>
        <p:spPr bwMode="auto">
          <a:xfrm flipV="1">
            <a:off x="1028700" y="3660775"/>
            <a:ext cx="9683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131" name="Line 23"/>
          <p:cNvSpPr>
            <a:spLocks noChangeShapeType="1"/>
          </p:cNvSpPr>
          <p:nvPr/>
        </p:nvSpPr>
        <p:spPr bwMode="auto">
          <a:xfrm flipH="1" flipV="1">
            <a:off x="903288" y="3779838"/>
            <a:ext cx="0" cy="15208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4105" name="Object 24"/>
          <p:cNvGraphicFramePr>
            <a:graphicFrameLocks noChangeAspect="1"/>
          </p:cNvGraphicFramePr>
          <p:nvPr/>
        </p:nvGraphicFramePr>
        <p:xfrm>
          <a:off x="1131888" y="3344863"/>
          <a:ext cx="7874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80880" imgH="164880" progId="Equation.DSMT4">
                  <p:embed/>
                </p:oleObj>
              </mc:Choice>
              <mc:Fallback>
                <p:oleObj name="Equation" r:id="rId17" imgW="380880" imgH="164880" progId="Equation.DSMT4">
                  <p:embed/>
                  <p:pic>
                    <p:nvPicPr>
                      <p:cNvPr id="410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3344863"/>
                        <a:ext cx="787400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25"/>
          <p:cNvGraphicFramePr>
            <a:graphicFrameLocks noChangeAspect="1"/>
          </p:cNvGraphicFramePr>
          <p:nvPr/>
        </p:nvGraphicFramePr>
        <p:xfrm>
          <a:off x="73025" y="4327525"/>
          <a:ext cx="735013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80880" imgH="164880" progId="Equation.DSMT4">
                  <p:embed/>
                </p:oleObj>
              </mc:Choice>
              <mc:Fallback>
                <p:oleObj name="Equation" r:id="rId18" imgW="380880" imgH="164880" progId="Equation.DSMT4">
                  <p:embed/>
                  <p:pic>
                    <p:nvPicPr>
                      <p:cNvPr id="410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" y="4327525"/>
                        <a:ext cx="735013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26"/>
          <p:cNvGraphicFramePr>
            <a:graphicFrameLocks noChangeAspect="1"/>
          </p:cNvGraphicFramePr>
          <p:nvPr/>
        </p:nvGraphicFramePr>
        <p:xfrm>
          <a:off x="1312863" y="4111625"/>
          <a:ext cx="436562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64880" imgH="203040" progId="Equation.DSMT4">
                  <p:embed/>
                </p:oleObj>
              </mc:Choice>
              <mc:Fallback>
                <p:oleObj name="Equation" r:id="rId19" imgW="164880" imgH="203040" progId="Equation.DSMT4">
                  <p:embed/>
                  <p:pic>
                    <p:nvPicPr>
                      <p:cNvPr id="410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2863" y="4111625"/>
                        <a:ext cx="436562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27"/>
          <p:cNvGraphicFramePr>
            <a:graphicFrameLocks noChangeAspect="1"/>
          </p:cNvGraphicFramePr>
          <p:nvPr/>
        </p:nvGraphicFramePr>
        <p:xfrm>
          <a:off x="2046288" y="3406775"/>
          <a:ext cx="24384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18960" imgH="228600" progId="Equation.DSMT4">
                  <p:embed/>
                </p:oleObj>
              </mc:Choice>
              <mc:Fallback>
                <p:oleObj name="Equation" r:id="rId20" imgW="1218960" imgH="228600" progId="Equation.DSMT4">
                  <p:embed/>
                  <p:pic>
                    <p:nvPicPr>
                      <p:cNvPr id="410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288" y="3406775"/>
                        <a:ext cx="2438400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32" name="Rectangle 4"/>
          <p:cNvSpPr>
            <a:spLocks noChangeArrowheads="1"/>
          </p:cNvSpPr>
          <p:nvPr/>
        </p:nvSpPr>
        <p:spPr bwMode="auto">
          <a:xfrm>
            <a:off x="4665663" y="3541713"/>
            <a:ext cx="901700" cy="941387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133" name="Line 11"/>
          <p:cNvSpPr>
            <a:spLocks noChangeShapeType="1"/>
          </p:cNvSpPr>
          <p:nvPr/>
        </p:nvSpPr>
        <p:spPr bwMode="auto">
          <a:xfrm flipV="1">
            <a:off x="5648325" y="3536950"/>
            <a:ext cx="12700" cy="9572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4109" name="Object 28"/>
          <p:cNvGraphicFramePr>
            <a:graphicFrameLocks noChangeAspect="1"/>
          </p:cNvGraphicFramePr>
          <p:nvPr/>
        </p:nvGraphicFramePr>
        <p:xfrm>
          <a:off x="5662613" y="3744913"/>
          <a:ext cx="779462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80880" imgH="164880" progId="Equation.DSMT4">
                  <p:embed/>
                </p:oleObj>
              </mc:Choice>
              <mc:Fallback>
                <p:oleObj name="Equation" r:id="rId22" imgW="380880" imgH="164880" progId="Equation.DSMT4">
                  <p:embed/>
                  <p:pic>
                    <p:nvPicPr>
                      <p:cNvPr id="410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613" y="3744913"/>
                        <a:ext cx="779462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29"/>
          <p:cNvGraphicFramePr>
            <a:graphicFrameLocks noChangeAspect="1"/>
          </p:cNvGraphicFramePr>
          <p:nvPr/>
        </p:nvGraphicFramePr>
        <p:xfrm>
          <a:off x="4827588" y="3621088"/>
          <a:ext cx="503237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90440" imgH="203040" progId="Equation.DSMT4">
                  <p:embed/>
                </p:oleObj>
              </mc:Choice>
              <mc:Fallback>
                <p:oleObj name="Equation" r:id="rId23" imgW="190440" imgH="203040" progId="Equation.DSMT4">
                  <p:embed/>
                  <p:pic>
                    <p:nvPicPr>
                      <p:cNvPr id="411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7588" y="3621088"/>
                        <a:ext cx="503237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34" name="Line 18"/>
          <p:cNvSpPr>
            <a:spLocks noChangeShapeType="1"/>
          </p:cNvSpPr>
          <p:nvPr/>
        </p:nvSpPr>
        <p:spPr bwMode="auto">
          <a:xfrm flipV="1">
            <a:off x="4649788" y="3435350"/>
            <a:ext cx="968375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4111" name="Object 30"/>
          <p:cNvGraphicFramePr>
            <a:graphicFrameLocks noChangeAspect="1"/>
          </p:cNvGraphicFramePr>
          <p:nvPr/>
        </p:nvGraphicFramePr>
        <p:xfrm>
          <a:off x="4737100" y="3105150"/>
          <a:ext cx="836613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93480" imgH="164880" progId="Equation.DSMT4">
                  <p:embed/>
                </p:oleObj>
              </mc:Choice>
              <mc:Fallback>
                <p:oleObj name="Equation" r:id="rId24" imgW="393480" imgH="164880" progId="Equation.DSMT4">
                  <p:embed/>
                  <p:pic>
                    <p:nvPicPr>
                      <p:cNvPr id="411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0" y="3105150"/>
                        <a:ext cx="836613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450725"/>
              </p:ext>
            </p:extLst>
          </p:nvPr>
        </p:nvGraphicFramePr>
        <p:xfrm>
          <a:off x="2022475" y="3836988"/>
          <a:ext cx="241300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06360" imgH="241200" progId="Equation.DSMT4">
                  <p:embed/>
                </p:oleObj>
              </mc:Choice>
              <mc:Fallback>
                <p:oleObj name="Equation" r:id="rId26" imgW="1206360" imgH="241200" progId="Equation.DSMT4">
                  <p:embed/>
                  <p:pic>
                    <p:nvPicPr>
                      <p:cNvPr id="411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475" y="3836988"/>
                        <a:ext cx="2413000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32"/>
          <p:cNvGraphicFramePr>
            <a:graphicFrameLocks noChangeAspect="1"/>
          </p:cNvGraphicFramePr>
          <p:nvPr/>
        </p:nvGraphicFramePr>
        <p:xfrm>
          <a:off x="6556375" y="3471863"/>
          <a:ext cx="24892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244520" imgH="228600" progId="Equation.DSMT4">
                  <p:embed/>
                </p:oleObj>
              </mc:Choice>
              <mc:Fallback>
                <p:oleObj name="Equation" r:id="rId28" imgW="1244520" imgH="228600" progId="Equation.DSMT4">
                  <p:embed/>
                  <p:pic>
                    <p:nvPicPr>
                      <p:cNvPr id="411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6375" y="3471863"/>
                        <a:ext cx="2489200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33"/>
          <p:cNvGraphicFramePr>
            <a:graphicFrameLocks noChangeAspect="1"/>
          </p:cNvGraphicFramePr>
          <p:nvPr/>
        </p:nvGraphicFramePr>
        <p:xfrm>
          <a:off x="6592888" y="3886200"/>
          <a:ext cx="228600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143000" imgH="241200" progId="Equation.DSMT4">
                  <p:embed/>
                </p:oleObj>
              </mc:Choice>
              <mc:Fallback>
                <p:oleObj name="Equation" r:id="rId30" imgW="1143000" imgH="241200" progId="Equation.DSMT4">
                  <p:embed/>
                  <p:pic>
                    <p:nvPicPr>
                      <p:cNvPr id="411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2888" y="3886200"/>
                        <a:ext cx="2286000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8965367"/>
              </p:ext>
            </p:extLst>
          </p:nvPr>
        </p:nvGraphicFramePr>
        <p:xfrm>
          <a:off x="2513013" y="4987925"/>
          <a:ext cx="530860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654280" imgH="215640" progId="Equation.DSMT4">
                  <p:embed/>
                </p:oleObj>
              </mc:Choice>
              <mc:Fallback>
                <p:oleObj name="Equation" r:id="rId32" imgW="2654280" imgH="215640" progId="Equation.DSMT4">
                  <p:embed/>
                  <p:pic>
                    <p:nvPicPr>
                      <p:cNvPr id="411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3013" y="4987925"/>
                        <a:ext cx="5308600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768842"/>
              </p:ext>
            </p:extLst>
          </p:nvPr>
        </p:nvGraphicFramePr>
        <p:xfrm>
          <a:off x="3797300" y="5372100"/>
          <a:ext cx="2606675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66680" imgH="215640" progId="Equation.DSMT4">
                  <p:embed/>
                </p:oleObj>
              </mc:Choice>
              <mc:Fallback>
                <p:oleObj name="Equation" r:id="rId34" imgW="1066680" imgH="215640" progId="Equation.DSMT4">
                  <p:embed/>
                  <p:pic>
                    <p:nvPicPr>
                      <p:cNvPr id="411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7300" y="5372100"/>
                        <a:ext cx="2606675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2317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0" grpId="0" animBg="1"/>
      <p:bldP spid="4121" grpId="0" animBg="1"/>
      <p:bldP spid="4122" grpId="0" animBg="1"/>
      <p:bldP spid="4123" grpId="0" animBg="1"/>
      <p:bldP spid="4124" grpId="0"/>
      <p:bldP spid="4125" grpId="0" animBg="1"/>
      <p:bldP spid="4126" grpId="0"/>
      <p:bldP spid="4127" grpId="0" animBg="1"/>
      <p:bldP spid="4128" grpId="0"/>
      <p:bldP spid="4129" grpId="0" animBg="1"/>
      <p:bldP spid="4130" grpId="0" animBg="1"/>
      <p:bldP spid="4131" grpId="0" animBg="1"/>
      <p:bldP spid="4132" grpId="0" animBg="1"/>
      <p:bldP spid="4133" grpId="0" animBg="1"/>
      <p:bldP spid="413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457200" y="292100"/>
            <a:ext cx="822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CA" sz="29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Practice: Find the Area of the shaded Region</a:t>
            </a:r>
          </a:p>
        </p:txBody>
      </p:sp>
      <p:sp>
        <p:nvSpPr>
          <p:cNvPr id="11286" name="Rectangle 3"/>
          <p:cNvSpPr>
            <a:spLocks noChangeArrowheads="1"/>
          </p:cNvSpPr>
          <p:nvPr/>
        </p:nvSpPr>
        <p:spPr bwMode="auto">
          <a:xfrm>
            <a:off x="603250" y="1171575"/>
            <a:ext cx="720725" cy="1441450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287" name="Rectangle 4"/>
          <p:cNvSpPr>
            <a:spLocks noChangeArrowheads="1"/>
          </p:cNvSpPr>
          <p:nvPr/>
        </p:nvSpPr>
        <p:spPr bwMode="auto">
          <a:xfrm>
            <a:off x="1311275" y="1654175"/>
            <a:ext cx="719138" cy="958850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288" name="Rectangle 3"/>
          <p:cNvSpPr>
            <a:spLocks noChangeArrowheads="1"/>
          </p:cNvSpPr>
          <p:nvPr/>
        </p:nvSpPr>
        <p:spPr bwMode="auto">
          <a:xfrm>
            <a:off x="2019300" y="1173163"/>
            <a:ext cx="719138" cy="1439862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2278857" y="1175544"/>
            <a:ext cx="15875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2359025" y="1182688"/>
            <a:ext cx="160337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1546225" y="1647825"/>
            <a:ext cx="1603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1625600" y="1639888"/>
            <a:ext cx="160337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827882" y="1175544"/>
            <a:ext cx="15875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906463" y="1182688"/>
            <a:ext cx="160337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95" name="Line 5"/>
          <p:cNvSpPr>
            <a:spLocks noChangeShapeType="1"/>
          </p:cNvSpPr>
          <p:nvPr/>
        </p:nvSpPr>
        <p:spPr bwMode="auto">
          <a:xfrm flipV="1">
            <a:off x="588963" y="2654300"/>
            <a:ext cx="219551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1257300" y="2655888"/>
          <a:ext cx="862013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44240" imgH="164880" progId="Equation.DSMT4">
                  <p:embed/>
                </p:oleObj>
              </mc:Choice>
              <mc:Fallback>
                <p:oleObj name="Equation" r:id="rId3" imgW="444240" imgH="164880" progId="Equation.DSMT4">
                  <p:embed/>
                  <p:pic>
                    <p:nvPicPr>
                      <p:cNvPr id="112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2655888"/>
                        <a:ext cx="862013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6" name="Line 11"/>
          <p:cNvSpPr>
            <a:spLocks noChangeShapeType="1"/>
          </p:cNvSpPr>
          <p:nvPr/>
        </p:nvSpPr>
        <p:spPr bwMode="auto">
          <a:xfrm flipV="1">
            <a:off x="2833688" y="1176338"/>
            <a:ext cx="0" cy="140811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822575" y="1741488"/>
          <a:ext cx="92551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44240" imgH="164880" progId="Equation.DSMT4">
                  <p:embed/>
                </p:oleObj>
              </mc:Choice>
              <mc:Fallback>
                <p:oleObj name="Equation" r:id="rId5" imgW="444240" imgH="164880" progId="Equation.DSMT4">
                  <p:embed/>
                  <p:pic>
                    <p:nvPicPr>
                      <p:cNvPr id="112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575" y="1741488"/>
                        <a:ext cx="925513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124075" y="1300163"/>
          <a:ext cx="363538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440" imgH="164880" progId="Equation.DSMT4">
                  <p:embed/>
                </p:oleObj>
              </mc:Choice>
              <mc:Fallback>
                <p:oleObj name="Equation" r:id="rId7" imgW="190440" imgH="164880" progId="Equation.DSMT4">
                  <p:embed/>
                  <p:pic>
                    <p:nvPicPr>
                      <p:cNvPr id="112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1300163"/>
                        <a:ext cx="363538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rot="10800000" flipV="1">
            <a:off x="1212850" y="1416050"/>
            <a:ext cx="1809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1960563" y="1438275"/>
            <a:ext cx="1809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13"/>
          <p:cNvSpPr txBox="1">
            <a:spLocks noChangeArrowheads="1"/>
          </p:cNvSpPr>
          <p:nvPr/>
        </p:nvSpPr>
        <p:spPr bwMode="auto">
          <a:xfrm>
            <a:off x="4021138" y="858838"/>
            <a:ext cx="4905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</a:rPr>
              <a:t>Split the area into 2 separate  Rectangles</a:t>
            </a:r>
          </a:p>
        </p:txBody>
      </p:sp>
      <p:sp>
        <p:nvSpPr>
          <p:cNvPr id="21" name="Text Box 17"/>
          <p:cNvSpPr txBox="1">
            <a:spLocks noChangeArrowheads="1"/>
          </p:cNvSpPr>
          <p:nvPr/>
        </p:nvSpPr>
        <p:spPr bwMode="auto">
          <a:xfrm>
            <a:off x="3976688" y="1374775"/>
            <a:ext cx="48910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</a:rPr>
              <a:t>Find the Dimensions of each Rectangle</a:t>
            </a:r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auto">
          <a:xfrm>
            <a:off x="3970338" y="1890713"/>
            <a:ext cx="48688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</a:rPr>
              <a:t>Find the Area of each Rectangle and add them together</a:t>
            </a:r>
          </a:p>
        </p:txBody>
      </p:sp>
      <p:sp>
        <p:nvSpPr>
          <p:cNvPr id="24" name="Line 14"/>
          <p:cNvSpPr>
            <a:spLocks noChangeShapeType="1"/>
          </p:cNvSpPr>
          <p:nvPr/>
        </p:nvSpPr>
        <p:spPr bwMode="auto">
          <a:xfrm flipV="1">
            <a:off x="1328738" y="1163638"/>
            <a:ext cx="733425" cy="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141288" y="3027363"/>
            <a:ext cx="2176462" cy="1441450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CA"/>
          </a:p>
        </p:txBody>
      </p:sp>
      <p:graphicFrame>
        <p:nvGraphicFramePr>
          <p:cNvPr id="5139" name="Object 26"/>
          <p:cNvGraphicFramePr>
            <a:graphicFrameLocks noChangeAspect="1"/>
          </p:cNvGraphicFramePr>
          <p:nvPr/>
        </p:nvGraphicFramePr>
        <p:xfrm>
          <a:off x="996950" y="3513138"/>
          <a:ext cx="436563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4880" imgH="203040" progId="Equation.DSMT4">
                  <p:embed/>
                </p:oleObj>
              </mc:Choice>
              <mc:Fallback>
                <p:oleObj name="Equation" r:id="rId9" imgW="164880" imgH="203040" progId="Equation.DSMT4">
                  <p:embed/>
                  <p:pic>
                    <p:nvPicPr>
                      <p:cNvPr id="5139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3513138"/>
                        <a:ext cx="436563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Line 5"/>
          <p:cNvSpPr>
            <a:spLocks noChangeShapeType="1"/>
          </p:cNvSpPr>
          <p:nvPr/>
        </p:nvSpPr>
        <p:spPr bwMode="auto">
          <a:xfrm flipV="1">
            <a:off x="142875" y="4540250"/>
            <a:ext cx="2195513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27" name="Object 6"/>
          <p:cNvGraphicFramePr>
            <a:graphicFrameLocks noChangeAspect="1"/>
          </p:cNvGraphicFramePr>
          <p:nvPr/>
        </p:nvGraphicFramePr>
        <p:xfrm>
          <a:off x="811213" y="4541838"/>
          <a:ext cx="86201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44240" imgH="164880" progId="Equation.DSMT4">
                  <p:embed/>
                </p:oleObj>
              </mc:Choice>
              <mc:Fallback>
                <p:oleObj name="Equation" r:id="rId11" imgW="444240" imgH="164880" progId="Equation.DSMT4">
                  <p:embed/>
                  <p:pic>
                    <p:nvPicPr>
                      <p:cNvPr id="2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3" y="4541838"/>
                        <a:ext cx="862012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Line 11"/>
          <p:cNvSpPr>
            <a:spLocks noChangeShapeType="1"/>
          </p:cNvSpPr>
          <p:nvPr/>
        </p:nvSpPr>
        <p:spPr bwMode="auto">
          <a:xfrm flipV="1">
            <a:off x="2403475" y="3016250"/>
            <a:ext cx="0" cy="140811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29" name="Object 7"/>
          <p:cNvGraphicFramePr>
            <a:graphicFrameLocks noChangeAspect="1"/>
          </p:cNvGraphicFramePr>
          <p:nvPr/>
        </p:nvGraphicFramePr>
        <p:xfrm>
          <a:off x="2376488" y="3233738"/>
          <a:ext cx="9255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4240" imgH="164880" progId="Equation.DSMT4">
                  <p:embed/>
                </p:oleObj>
              </mc:Choice>
              <mc:Fallback>
                <p:oleObj name="Equation" r:id="rId12" imgW="444240" imgH="164880" progId="Equation.DSMT4">
                  <p:embed/>
                  <p:pic>
                    <p:nvPicPr>
                      <p:cNvPr id="2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6488" y="3233738"/>
                        <a:ext cx="925512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2036763" y="836613"/>
          <a:ext cx="73977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80880" imgH="164880" progId="Equation.DSMT4">
                  <p:embed/>
                </p:oleObj>
              </mc:Choice>
              <mc:Fallback>
                <p:oleObj name="Equation" r:id="rId13" imgW="380880" imgH="164880" progId="Equation.DSMT4">
                  <p:embed/>
                  <p:pic>
                    <p:nvPicPr>
                      <p:cNvPr id="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3" y="836613"/>
                        <a:ext cx="739775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9"/>
          <p:cNvGraphicFramePr>
            <a:graphicFrameLocks noChangeAspect="1"/>
          </p:cNvGraphicFramePr>
          <p:nvPr/>
        </p:nvGraphicFramePr>
        <p:xfrm>
          <a:off x="581025" y="847725"/>
          <a:ext cx="73977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80880" imgH="164880" progId="Equation.DSMT4">
                  <p:embed/>
                </p:oleObj>
              </mc:Choice>
              <mc:Fallback>
                <p:oleObj name="Equation" r:id="rId15" imgW="380880" imgH="164880" progId="Equation.DSMT4">
                  <p:embed/>
                  <p:pic>
                    <p:nvPicPr>
                      <p:cNvPr id="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847725"/>
                        <a:ext cx="739775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/>
          <p:cNvGraphicFramePr>
            <a:graphicFrameLocks noChangeAspect="1"/>
          </p:cNvGraphicFramePr>
          <p:nvPr/>
        </p:nvGraphicFramePr>
        <p:xfrm>
          <a:off x="1274763" y="1698625"/>
          <a:ext cx="73977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880" imgH="164880" progId="Equation.DSMT4">
                  <p:embed/>
                </p:oleObj>
              </mc:Choice>
              <mc:Fallback>
                <p:oleObj name="Equation" r:id="rId16" imgW="380880" imgH="164880" progId="Equation.DSMT4">
                  <p:embed/>
                  <p:pic>
                    <p:nvPicPr>
                      <p:cNvPr id="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4763" y="1698625"/>
                        <a:ext cx="739775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1323975" y="1160463"/>
            <a:ext cx="695325" cy="490537"/>
          </a:xfrm>
          <a:prstGeom prst="rect">
            <a:avLst/>
          </a:prstGeom>
          <a:solidFill>
            <a:srgbClr val="FFFF00">
              <a:alpha val="5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" name="Rectangle 32"/>
          <p:cNvSpPr/>
          <p:nvPr/>
        </p:nvSpPr>
        <p:spPr>
          <a:xfrm>
            <a:off x="5916613" y="2949575"/>
            <a:ext cx="696912" cy="490538"/>
          </a:xfrm>
          <a:prstGeom prst="rect">
            <a:avLst/>
          </a:prstGeom>
          <a:solidFill>
            <a:srgbClr val="FFFF00">
              <a:alpha val="5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145" name="Object 11"/>
          <p:cNvGraphicFramePr>
            <a:graphicFrameLocks noChangeAspect="1"/>
          </p:cNvGraphicFramePr>
          <p:nvPr/>
        </p:nvGraphicFramePr>
        <p:xfrm>
          <a:off x="5980113" y="2925763"/>
          <a:ext cx="504825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0440" imgH="203040" progId="Equation.DSMT4">
                  <p:embed/>
                </p:oleObj>
              </mc:Choice>
              <mc:Fallback>
                <p:oleObj name="Equation" r:id="rId17" imgW="190440" imgH="203040" progId="Equation.DSMT4">
                  <p:embed/>
                  <p:pic>
                    <p:nvPicPr>
                      <p:cNvPr id="514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0113" y="2925763"/>
                        <a:ext cx="504825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6" name="Object 12"/>
          <p:cNvGraphicFramePr>
            <a:graphicFrameLocks noChangeAspect="1"/>
          </p:cNvGraphicFramePr>
          <p:nvPr/>
        </p:nvGraphicFramePr>
        <p:xfrm>
          <a:off x="5924550" y="3513138"/>
          <a:ext cx="73977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80880" imgH="164880" progId="Equation.DSMT4">
                  <p:embed/>
                </p:oleObj>
              </mc:Choice>
              <mc:Fallback>
                <p:oleObj name="Equation" r:id="rId19" imgW="380880" imgH="164880" progId="Equation.DSMT4">
                  <p:embed/>
                  <p:pic>
                    <p:nvPicPr>
                      <p:cNvPr id="514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4550" y="3513138"/>
                        <a:ext cx="739775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7" name="Object 13"/>
          <p:cNvGraphicFramePr>
            <a:graphicFrameLocks noChangeAspect="1"/>
          </p:cNvGraphicFramePr>
          <p:nvPr/>
        </p:nvGraphicFramePr>
        <p:xfrm>
          <a:off x="6699250" y="3024188"/>
          <a:ext cx="363538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0440" imgH="164880" progId="Equation.DSMT4">
                  <p:embed/>
                </p:oleObj>
              </mc:Choice>
              <mc:Fallback>
                <p:oleObj name="Equation" r:id="rId20" imgW="190440" imgH="164880" progId="Equation.DSMT4">
                  <p:embed/>
                  <p:pic>
                    <p:nvPicPr>
                      <p:cNvPr id="514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9250" y="3024188"/>
                        <a:ext cx="363538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Line 5"/>
          <p:cNvSpPr>
            <a:spLocks noChangeShapeType="1"/>
          </p:cNvSpPr>
          <p:nvPr/>
        </p:nvSpPr>
        <p:spPr bwMode="auto">
          <a:xfrm>
            <a:off x="5908675" y="3490913"/>
            <a:ext cx="701675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8" name="Line 11"/>
          <p:cNvSpPr>
            <a:spLocks noChangeShapeType="1"/>
          </p:cNvSpPr>
          <p:nvPr/>
        </p:nvSpPr>
        <p:spPr bwMode="auto">
          <a:xfrm flipH="1" flipV="1">
            <a:off x="6650038" y="2932113"/>
            <a:ext cx="0" cy="509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5148" name="Object 27"/>
          <p:cNvGraphicFramePr>
            <a:graphicFrameLocks noChangeAspect="1"/>
          </p:cNvGraphicFramePr>
          <p:nvPr/>
        </p:nvGraphicFramePr>
        <p:xfrm>
          <a:off x="3051175" y="3454400"/>
          <a:ext cx="26670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33440" imgH="228600" progId="Equation.DSMT4">
                  <p:embed/>
                </p:oleObj>
              </mc:Choice>
              <mc:Fallback>
                <p:oleObj name="Equation" r:id="rId21" imgW="1333440" imgH="228600" progId="Equation.DSMT4">
                  <p:embed/>
                  <p:pic>
                    <p:nvPicPr>
                      <p:cNvPr id="514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1175" y="3454400"/>
                        <a:ext cx="2667000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9" name="Object 32"/>
          <p:cNvGraphicFramePr>
            <a:graphicFrameLocks noChangeAspect="1"/>
          </p:cNvGraphicFramePr>
          <p:nvPr/>
        </p:nvGraphicFramePr>
        <p:xfrm>
          <a:off x="6916738" y="3314700"/>
          <a:ext cx="20828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041120" imgH="228600" progId="Equation.DSMT4">
                  <p:embed/>
                </p:oleObj>
              </mc:Choice>
              <mc:Fallback>
                <p:oleObj name="Equation" r:id="rId23" imgW="1041120" imgH="228600" progId="Equation.DSMT4">
                  <p:embed/>
                  <p:pic>
                    <p:nvPicPr>
                      <p:cNvPr id="5149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6738" y="3314700"/>
                        <a:ext cx="2082800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0" name="Object 16"/>
          <p:cNvGraphicFramePr>
            <a:graphicFrameLocks noChangeAspect="1"/>
          </p:cNvGraphicFramePr>
          <p:nvPr/>
        </p:nvGraphicFramePr>
        <p:xfrm>
          <a:off x="3038475" y="3873500"/>
          <a:ext cx="282575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498320" imgH="215640" progId="Equation.DSMT4">
                  <p:embed/>
                </p:oleObj>
              </mc:Choice>
              <mc:Fallback>
                <p:oleObj name="Equation" r:id="rId25" imgW="1498320" imgH="215640" progId="Equation.DSMT4">
                  <p:embed/>
                  <p:pic>
                    <p:nvPicPr>
                      <p:cNvPr id="515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8475" y="3873500"/>
                        <a:ext cx="2825750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7"/>
          <p:cNvGraphicFramePr>
            <a:graphicFrameLocks noChangeAspect="1"/>
          </p:cNvGraphicFramePr>
          <p:nvPr/>
        </p:nvGraphicFramePr>
        <p:xfrm>
          <a:off x="3040063" y="4325938"/>
          <a:ext cx="218122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155600" imgH="215640" progId="Equation.DSMT4">
                  <p:embed/>
                </p:oleObj>
              </mc:Choice>
              <mc:Fallback>
                <p:oleObj name="Equation" r:id="rId27" imgW="1155600" imgH="215640" progId="Equation.DSMT4">
                  <p:embed/>
                  <p:pic>
                    <p:nvPicPr>
                      <p:cNvPr id="6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0063" y="4325938"/>
                        <a:ext cx="2181225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8"/>
          <p:cNvGraphicFramePr>
            <a:graphicFrameLocks noChangeAspect="1"/>
          </p:cNvGraphicFramePr>
          <p:nvPr/>
        </p:nvGraphicFramePr>
        <p:xfrm>
          <a:off x="6935788" y="3770313"/>
          <a:ext cx="162560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12520" imgH="241200" progId="Equation.DSMT4">
                  <p:embed/>
                </p:oleObj>
              </mc:Choice>
              <mc:Fallback>
                <p:oleObj name="Equation" r:id="rId29" imgW="812520" imgH="241200" progId="Equation.DSMT4">
                  <p:embed/>
                  <p:pic>
                    <p:nvPicPr>
                      <p:cNvPr id="7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5788" y="3770313"/>
                        <a:ext cx="1625600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3" name="Object 34"/>
          <p:cNvGraphicFramePr>
            <a:graphicFrameLocks noChangeAspect="1"/>
          </p:cNvGraphicFramePr>
          <p:nvPr/>
        </p:nvGraphicFramePr>
        <p:xfrm>
          <a:off x="2551113" y="4956175"/>
          <a:ext cx="548640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743200" imgH="304560" progId="Equation.DSMT4">
                  <p:embed/>
                </p:oleObj>
              </mc:Choice>
              <mc:Fallback>
                <p:oleObj name="Equation" r:id="rId31" imgW="2743200" imgH="304560" progId="Equation.DSMT4">
                  <p:embed/>
                  <p:pic>
                    <p:nvPicPr>
                      <p:cNvPr id="5153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1113" y="4956175"/>
                        <a:ext cx="5486400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4" name="Object 20"/>
          <p:cNvGraphicFramePr>
            <a:graphicFrameLocks noChangeAspect="1"/>
          </p:cNvGraphicFramePr>
          <p:nvPr/>
        </p:nvGraphicFramePr>
        <p:xfrm>
          <a:off x="4095750" y="5565775"/>
          <a:ext cx="251460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257120" imgH="304560" progId="Equation.DSMT4">
                  <p:embed/>
                </p:oleObj>
              </mc:Choice>
              <mc:Fallback>
                <p:oleObj name="Equation" r:id="rId33" imgW="1257120" imgH="304560" progId="Equation.DSMT4">
                  <p:embed/>
                  <p:pic>
                    <p:nvPicPr>
                      <p:cNvPr id="515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5565775"/>
                        <a:ext cx="2514600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4233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3" grpId="0"/>
      <p:bldP spid="24" grpId="0" animBg="1"/>
      <p:bldP spid="25" grpId="0" animBg="1"/>
      <p:bldP spid="26" grpId="0" animBg="1"/>
      <p:bldP spid="28" grpId="0" animBg="1"/>
      <p:bldP spid="32" grpId="0" animBg="1"/>
      <p:bldP spid="33" grpId="0" animBg="1"/>
      <p:bldP spid="37" grpId="0" animBg="1"/>
      <p:bldP spid="3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36712"/>
            <a:ext cx="2664296" cy="2270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6" y="304947"/>
            <a:ext cx="83529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Ex: Find the surface area of the following solid in terms of </a:t>
            </a:r>
            <a:r>
              <a:rPr lang="en-CA" sz="2200" i="1" dirty="0"/>
              <a:t>“x”</a:t>
            </a:r>
            <a:r>
              <a:rPr lang="en-CA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8149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D7617-8932-46D6-A84A-2F913D65D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Review: Distributions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D4109-DFC8-4082-B2BF-0112C74C77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754357"/>
            <a:ext cx="8507288" cy="802435"/>
          </a:xfrm>
        </p:spPr>
        <p:txBody>
          <a:bodyPr>
            <a:normAutofit/>
          </a:bodyPr>
          <a:lstStyle/>
          <a:p>
            <a:r>
              <a:rPr lang="en-CA" sz="2100" dirty="0"/>
              <a:t>Suppose you multiply a monomial with a polynomial, the monomial in front needs to be multiplied to all the terms inside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33C1FB6-7ABC-47FE-9B7F-4672DAD6A9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8703490"/>
              </p:ext>
            </p:extLst>
          </p:nvPr>
        </p:nvGraphicFramePr>
        <p:xfrm>
          <a:off x="395536" y="1779559"/>
          <a:ext cx="2476078" cy="5139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46040" imgH="279360" progId="Equation.DSMT4">
                  <p:embed/>
                </p:oleObj>
              </mc:Choice>
              <mc:Fallback>
                <p:oleObj name="Equation" r:id="rId3" imgW="134604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33C1FB6-7ABC-47FE-9B7F-4672DAD6A9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5536" y="1779559"/>
                        <a:ext cx="2476078" cy="5139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Arc 4">
            <a:extLst>
              <a:ext uri="{FF2B5EF4-FFF2-40B4-BE49-F238E27FC236}">
                <a16:creationId xmlns:a16="http://schemas.microsoft.com/office/drawing/2014/main" id="{87AFCF09-40DC-4A16-B3AD-EA0308C9DAA0}"/>
              </a:ext>
            </a:extLst>
          </p:cNvPr>
          <p:cNvSpPr/>
          <p:nvPr/>
        </p:nvSpPr>
        <p:spPr>
          <a:xfrm>
            <a:off x="611560" y="1556792"/>
            <a:ext cx="504056" cy="585911"/>
          </a:xfrm>
          <a:prstGeom prst="arc">
            <a:avLst>
              <a:gd name="adj1" fmla="val 10847295"/>
              <a:gd name="adj2" fmla="val 428642"/>
            </a:avLst>
          </a:prstGeom>
          <a:ln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DB7594E-088B-4F3C-AF0F-F39C3A3DA2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3885868"/>
              </p:ext>
            </p:extLst>
          </p:nvPr>
        </p:nvGraphicFramePr>
        <p:xfrm>
          <a:off x="2856374" y="1849747"/>
          <a:ext cx="121443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60240" imgH="228600" progId="Equation.DSMT4">
                  <p:embed/>
                </p:oleObj>
              </mc:Choice>
              <mc:Fallback>
                <p:oleObj name="Equation" r:id="rId5" imgW="66024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1DB7594E-088B-4F3C-AF0F-F39C3A3DA2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56374" y="1849747"/>
                        <a:ext cx="1214438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Arc 7">
            <a:extLst>
              <a:ext uri="{FF2B5EF4-FFF2-40B4-BE49-F238E27FC236}">
                <a16:creationId xmlns:a16="http://schemas.microsoft.com/office/drawing/2014/main" id="{4C606DBB-2CAD-41D8-A545-8444452BD688}"/>
              </a:ext>
            </a:extLst>
          </p:cNvPr>
          <p:cNvSpPr/>
          <p:nvPr/>
        </p:nvSpPr>
        <p:spPr>
          <a:xfrm>
            <a:off x="657448" y="1516595"/>
            <a:ext cx="999728" cy="666303"/>
          </a:xfrm>
          <a:prstGeom prst="arc">
            <a:avLst>
              <a:gd name="adj1" fmla="val 10847295"/>
              <a:gd name="adj2" fmla="val 428642"/>
            </a:avLst>
          </a:prstGeom>
          <a:ln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4CC80966-77B2-43E5-B836-CCA7D4BC45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8645105"/>
              </p:ext>
            </p:extLst>
          </p:nvPr>
        </p:nvGraphicFramePr>
        <p:xfrm>
          <a:off x="3995936" y="1862055"/>
          <a:ext cx="9572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560" imgH="228600" progId="Equation.DSMT4">
                  <p:embed/>
                </p:oleObj>
              </mc:Choice>
              <mc:Fallback>
                <p:oleObj name="Equation" r:id="rId7" imgW="520560" imgH="228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4CC80966-77B2-43E5-B836-CCA7D4BC45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995936" y="1862055"/>
                        <a:ext cx="957263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Arc 11">
            <a:extLst>
              <a:ext uri="{FF2B5EF4-FFF2-40B4-BE49-F238E27FC236}">
                <a16:creationId xmlns:a16="http://schemas.microsoft.com/office/drawing/2014/main" id="{B93AEF3D-C2B5-467E-802F-1369561267D0}"/>
              </a:ext>
            </a:extLst>
          </p:cNvPr>
          <p:cNvSpPr/>
          <p:nvPr/>
        </p:nvSpPr>
        <p:spPr>
          <a:xfrm>
            <a:off x="702320" y="1439758"/>
            <a:ext cx="1781448" cy="802435"/>
          </a:xfrm>
          <a:prstGeom prst="arc">
            <a:avLst>
              <a:gd name="adj1" fmla="val 10847295"/>
              <a:gd name="adj2" fmla="val 428642"/>
            </a:avLst>
          </a:prstGeom>
          <a:ln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BA5E3D0B-2529-4D88-8EA1-D532313298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5746402"/>
              </p:ext>
            </p:extLst>
          </p:nvPr>
        </p:nvGraphicFramePr>
        <p:xfrm>
          <a:off x="4912558" y="1879647"/>
          <a:ext cx="8397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57200" imgH="228600" progId="Equation.DSMT4">
                  <p:embed/>
                </p:oleObj>
              </mc:Choice>
              <mc:Fallback>
                <p:oleObj name="Equation" r:id="rId9" imgW="45720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BA5E3D0B-2529-4D88-8EA1-D532313298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912558" y="1879647"/>
                        <a:ext cx="839787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7">
            <a:extLst>
              <a:ext uri="{FF2B5EF4-FFF2-40B4-BE49-F238E27FC236}">
                <a16:creationId xmlns:a16="http://schemas.microsoft.com/office/drawing/2014/main" id="{945ACFDC-2328-44D9-B47D-919E42869B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37" y="2267195"/>
            <a:ext cx="3814762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100" dirty="0">
                <a:solidFill>
                  <a:srgbClr val="FF0000"/>
                </a:solidFill>
                <a:latin typeface="+mj-lt"/>
              </a:rPr>
              <a:t>Things to keep in mind: </a:t>
            </a:r>
          </a:p>
        </p:txBody>
      </p:sp>
      <p:sp>
        <p:nvSpPr>
          <p:cNvPr id="15" name="TextBox 7">
            <a:extLst>
              <a:ext uri="{FF2B5EF4-FFF2-40B4-BE49-F238E27FC236}">
                <a16:creationId xmlns:a16="http://schemas.microsoft.com/office/drawing/2014/main" id="{F9E59582-A7F6-4B4C-9279-7B257CECD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469" y="2564968"/>
            <a:ext cx="807524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100" dirty="0">
                <a:solidFill>
                  <a:srgbClr val="FF0000"/>
                </a:solidFill>
                <a:latin typeface="+mj-lt"/>
              </a:rPr>
              <a:t>Coefficients you multiply!  Exponents of variables you ADD!!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2F590F7-2F44-42F6-BEB2-5459AC8A1096}"/>
              </a:ext>
            </a:extLst>
          </p:cNvPr>
          <p:cNvSpPr txBox="1">
            <a:spLocks/>
          </p:cNvSpPr>
          <p:nvPr/>
        </p:nvSpPr>
        <p:spPr>
          <a:xfrm>
            <a:off x="107504" y="3034281"/>
            <a:ext cx="8507288" cy="154684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Now suppose you have a binomial multiplied to a polynomial.  Each term in the first binomial needs to be multiplied to all the terms in the polynomial</a:t>
            </a:r>
          </a:p>
          <a:p>
            <a:r>
              <a:rPr lang="en-CA" sz="2100" dirty="0"/>
              <a:t>One way to remember this is to use FOIL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C64A2471-30AD-4937-8CAB-A7A8A3C806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7217360"/>
              </p:ext>
            </p:extLst>
          </p:nvPr>
        </p:nvGraphicFramePr>
        <p:xfrm>
          <a:off x="436550" y="4839224"/>
          <a:ext cx="2312988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57120" imgH="253800" progId="Equation.DSMT4">
                  <p:embed/>
                </p:oleObj>
              </mc:Choice>
              <mc:Fallback>
                <p:oleObj name="Equation" r:id="rId11" imgW="1257120" imgH="2538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C64A2471-30AD-4937-8CAB-A7A8A3C806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36550" y="4839224"/>
                        <a:ext cx="2312988" cy="466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Arc 17">
            <a:extLst>
              <a:ext uri="{FF2B5EF4-FFF2-40B4-BE49-F238E27FC236}">
                <a16:creationId xmlns:a16="http://schemas.microsoft.com/office/drawing/2014/main" id="{42708DF4-9678-48FB-8DB1-CAA6F43B5AE8}"/>
              </a:ext>
            </a:extLst>
          </p:cNvPr>
          <p:cNvSpPr/>
          <p:nvPr/>
        </p:nvSpPr>
        <p:spPr>
          <a:xfrm>
            <a:off x="659138" y="4581128"/>
            <a:ext cx="1176557" cy="585911"/>
          </a:xfrm>
          <a:prstGeom prst="arc">
            <a:avLst>
              <a:gd name="adj1" fmla="val 10847295"/>
              <a:gd name="adj2" fmla="val 428642"/>
            </a:avLst>
          </a:prstGeom>
          <a:ln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7A239A97-C3ED-470F-9C6D-DCD2452F47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585995"/>
              </p:ext>
            </p:extLst>
          </p:nvPr>
        </p:nvGraphicFramePr>
        <p:xfrm>
          <a:off x="2717509" y="4852130"/>
          <a:ext cx="9112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95000" imgH="203040" progId="Equation.DSMT4">
                  <p:embed/>
                </p:oleObj>
              </mc:Choice>
              <mc:Fallback>
                <p:oleObj name="Equation" r:id="rId13" imgW="495000" imgH="203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7A239A97-C3ED-470F-9C6D-DCD2452F47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717509" y="4852130"/>
                        <a:ext cx="911225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Arc 19">
            <a:extLst>
              <a:ext uri="{FF2B5EF4-FFF2-40B4-BE49-F238E27FC236}">
                <a16:creationId xmlns:a16="http://schemas.microsoft.com/office/drawing/2014/main" id="{7653119A-32AA-4DCE-8585-778B5191BB24}"/>
              </a:ext>
            </a:extLst>
          </p:cNvPr>
          <p:cNvSpPr/>
          <p:nvPr/>
        </p:nvSpPr>
        <p:spPr>
          <a:xfrm>
            <a:off x="633846" y="4457956"/>
            <a:ext cx="1777913" cy="714420"/>
          </a:xfrm>
          <a:prstGeom prst="arc">
            <a:avLst>
              <a:gd name="adj1" fmla="val 10847295"/>
              <a:gd name="adj2" fmla="val 428642"/>
            </a:avLst>
          </a:prstGeom>
          <a:ln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BC28EB1D-FFAB-4BAE-9610-8B306FF15C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6672315"/>
              </p:ext>
            </p:extLst>
          </p:nvPr>
        </p:nvGraphicFramePr>
        <p:xfrm>
          <a:off x="3635896" y="4869160"/>
          <a:ext cx="655637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55320" imgH="203040" progId="Equation.DSMT4">
                  <p:embed/>
                </p:oleObj>
              </mc:Choice>
              <mc:Fallback>
                <p:oleObj name="Equation" r:id="rId15" imgW="355320" imgH="2030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BC28EB1D-FFAB-4BAE-9610-8B306FF15C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635896" y="4869160"/>
                        <a:ext cx="655637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Arc 21">
            <a:extLst>
              <a:ext uri="{FF2B5EF4-FFF2-40B4-BE49-F238E27FC236}">
                <a16:creationId xmlns:a16="http://schemas.microsoft.com/office/drawing/2014/main" id="{3885EBD7-D36D-48BD-8CEC-D5336706217D}"/>
              </a:ext>
            </a:extLst>
          </p:cNvPr>
          <p:cNvSpPr/>
          <p:nvPr/>
        </p:nvSpPr>
        <p:spPr>
          <a:xfrm>
            <a:off x="1245711" y="4704300"/>
            <a:ext cx="588144" cy="497442"/>
          </a:xfrm>
          <a:prstGeom prst="arc">
            <a:avLst>
              <a:gd name="adj1" fmla="val 10847295"/>
              <a:gd name="adj2" fmla="val 428642"/>
            </a:avLst>
          </a:prstGeom>
          <a:ln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F0B9273A-6703-4CF9-A109-9ED4E6CE52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7181256"/>
              </p:ext>
            </p:extLst>
          </p:nvPr>
        </p:nvGraphicFramePr>
        <p:xfrm>
          <a:off x="4283968" y="4906963"/>
          <a:ext cx="79375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31640" imgH="203040" progId="Equation.DSMT4">
                  <p:embed/>
                </p:oleObj>
              </mc:Choice>
              <mc:Fallback>
                <p:oleObj name="Equation" r:id="rId17" imgW="431640" imgH="20304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F0B9273A-6703-4CF9-A109-9ED4E6CE52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283968" y="4906963"/>
                        <a:ext cx="793750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Arc 23">
            <a:extLst>
              <a:ext uri="{FF2B5EF4-FFF2-40B4-BE49-F238E27FC236}">
                <a16:creationId xmlns:a16="http://schemas.microsoft.com/office/drawing/2014/main" id="{5EE1BE4A-836D-4DAB-B625-9B46C0BCDB36}"/>
              </a:ext>
            </a:extLst>
          </p:cNvPr>
          <p:cNvSpPr/>
          <p:nvPr/>
        </p:nvSpPr>
        <p:spPr>
          <a:xfrm>
            <a:off x="1307211" y="4643289"/>
            <a:ext cx="1176557" cy="585911"/>
          </a:xfrm>
          <a:prstGeom prst="arc">
            <a:avLst>
              <a:gd name="adj1" fmla="val 10847295"/>
              <a:gd name="adj2" fmla="val 428642"/>
            </a:avLst>
          </a:prstGeom>
          <a:ln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2FFEEF9D-813A-4555-BB1C-9EE88A1A19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50215"/>
              </p:ext>
            </p:extLst>
          </p:nvPr>
        </p:nvGraphicFramePr>
        <p:xfrm>
          <a:off x="5029475" y="4860212"/>
          <a:ext cx="76993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19040" imgH="228600" progId="Equation.DSMT4">
                  <p:embed/>
                </p:oleObj>
              </mc:Choice>
              <mc:Fallback>
                <p:oleObj name="Equation" r:id="rId19" imgW="419040" imgH="22860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2FFEEF9D-813A-4555-BB1C-9EE88A1A19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029475" y="4860212"/>
                        <a:ext cx="769938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7">
            <a:extLst>
              <a:ext uri="{FF2B5EF4-FFF2-40B4-BE49-F238E27FC236}">
                <a16:creationId xmlns:a16="http://schemas.microsoft.com/office/drawing/2014/main" id="{967C0219-D177-4686-8586-AD03918371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60" y="5821814"/>
            <a:ext cx="665529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100" dirty="0">
                <a:solidFill>
                  <a:srgbClr val="FF0000"/>
                </a:solidFill>
                <a:latin typeface="+mj-lt"/>
              </a:rPr>
              <a:t>After you FOIL, combine liketerms to simplify</a:t>
            </a:r>
          </a:p>
        </p:txBody>
      </p:sp>
      <p:sp>
        <p:nvSpPr>
          <p:cNvPr id="28" name="TextBox 7">
            <a:extLst>
              <a:ext uri="{FF2B5EF4-FFF2-40B4-BE49-F238E27FC236}">
                <a16:creationId xmlns:a16="http://schemas.microsoft.com/office/drawing/2014/main" id="{6F8F3D86-814C-4B87-B55C-A644779E9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6309320"/>
            <a:ext cx="870208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100" dirty="0">
                <a:solidFill>
                  <a:srgbClr val="FF0000"/>
                </a:solidFill>
                <a:latin typeface="+mj-lt"/>
              </a:rPr>
              <a:t>REMEMBER, you ARE ONLY SIMPLIFYING, not solving for “x”!!!!</a:t>
            </a:r>
          </a:p>
        </p:txBody>
      </p: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6B16E481-51FD-4610-8C72-1331C230C3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1696544"/>
              </p:ext>
            </p:extLst>
          </p:nvPr>
        </p:nvGraphicFramePr>
        <p:xfrm>
          <a:off x="2715200" y="5332293"/>
          <a:ext cx="2149475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68200" imgH="228600" progId="Equation.DSMT4">
                  <p:embed/>
                </p:oleObj>
              </mc:Choice>
              <mc:Fallback>
                <p:oleObj name="Equation" r:id="rId21" imgW="1168200" imgH="2286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6B16E481-51FD-4610-8C72-1331C230C3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715200" y="5332293"/>
                        <a:ext cx="2149475" cy="417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020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 animBg="1"/>
      <p:bldP spid="8" grpId="1" animBg="1"/>
      <p:bldP spid="12" grpId="0" animBg="1"/>
      <p:bldP spid="14" grpId="0"/>
      <p:bldP spid="15" grpId="0"/>
      <p:bldP spid="16" grpId="0"/>
      <p:bldP spid="18" grpId="0" animBg="1"/>
      <p:bldP spid="18" grpId="1" animBg="1"/>
      <p:bldP spid="20" grpId="0" animBg="1"/>
      <p:bldP spid="20" grpId="1" animBg="1"/>
      <p:bldP spid="22" grpId="0" animBg="1"/>
      <p:bldP spid="22" grpId="1" animBg="1"/>
      <p:bldP spid="24" grpId="0" animBg="1"/>
      <p:bldP spid="24" grpId="1" animBg="1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4E4D3-E5F7-43C5-9531-D179B5985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Multiplying Polynomials together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B28B5-9251-419F-8D7B-35BC352E5BE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640960" cy="1152128"/>
          </a:xfrm>
        </p:spPr>
        <p:txBody>
          <a:bodyPr>
            <a:normAutofit/>
          </a:bodyPr>
          <a:lstStyle/>
          <a:p>
            <a:r>
              <a:rPr lang="en-CA" sz="2100" dirty="0"/>
              <a:t>Suppose you have two polynomials multiplying together, each term in the first polynomial must be multiplied to all the terms in the second polynomial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C930296-EE1C-494E-B6F6-54B4140C03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694216"/>
              </p:ext>
            </p:extLst>
          </p:nvPr>
        </p:nvGraphicFramePr>
        <p:xfrm>
          <a:off x="273370" y="2189943"/>
          <a:ext cx="3146501" cy="4498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55520" imgH="279360" progId="Equation.DSMT4">
                  <p:embed/>
                </p:oleObj>
              </mc:Choice>
              <mc:Fallback>
                <p:oleObj name="Equation" r:id="rId3" imgW="195552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C930296-EE1C-494E-B6F6-54B4140C03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3370" y="2189943"/>
                        <a:ext cx="3146501" cy="4498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86835A3-749D-4D0F-B982-962BFFECB7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666503"/>
              </p:ext>
            </p:extLst>
          </p:nvPr>
        </p:nvGraphicFramePr>
        <p:xfrm>
          <a:off x="3419871" y="2189943"/>
          <a:ext cx="275748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14320" imgH="279360" progId="Equation.DSMT4">
                  <p:embed/>
                </p:oleObj>
              </mc:Choice>
              <mc:Fallback>
                <p:oleObj name="Equation" r:id="rId5" imgW="1714320" imgH="2793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86835A3-749D-4D0F-B982-962BFFECB7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19871" y="2189943"/>
                        <a:ext cx="2757488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F7FFE98-CA36-4D99-8C9A-02DF4FC705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9882660"/>
              </p:ext>
            </p:extLst>
          </p:nvPr>
        </p:nvGraphicFramePr>
        <p:xfrm>
          <a:off x="6152385" y="2188990"/>
          <a:ext cx="26352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38000" imgH="279360" progId="Equation.DSMT4">
                  <p:embed/>
                </p:oleObj>
              </mc:Choice>
              <mc:Fallback>
                <p:oleObj name="Equation" r:id="rId7" imgW="163800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F7FFE98-CA36-4D99-8C9A-02DF4FC705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152385" y="2188990"/>
                        <a:ext cx="2635250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7">
            <a:extLst>
              <a:ext uri="{FF2B5EF4-FFF2-40B4-BE49-F238E27FC236}">
                <a16:creationId xmlns:a16="http://schemas.microsoft.com/office/drawing/2014/main" id="{7CD6EAC5-211C-4894-B0C1-A6A1674B0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31" y="3645024"/>
            <a:ext cx="855963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100" dirty="0">
                <a:solidFill>
                  <a:srgbClr val="FF0000"/>
                </a:solidFill>
                <a:latin typeface="+mj-lt"/>
              </a:rPr>
              <a:t>This process can be tedious and long.  It can also be very easy to make a mistake.   Keep your work neat and check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0B40C3C-671C-46AC-928D-FAD4E7E23D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776784"/>
              </p:ext>
            </p:extLst>
          </p:nvPr>
        </p:nvGraphicFramePr>
        <p:xfrm>
          <a:off x="2204640" y="2724405"/>
          <a:ext cx="2430462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11280" imgH="228600" progId="Equation.DSMT4">
                  <p:embed/>
                </p:oleObj>
              </mc:Choice>
              <mc:Fallback>
                <p:oleObj name="Equation" r:id="rId9" imgW="151128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C0B40C3C-671C-46AC-928D-FAD4E7E23D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204640" y="2724405"/>
                        <a:ext cx="2430462" cy="369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ABA89B1C-CCF4-42DA-ACE4-794543A4DA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9907520"/>
              </p:ext>
            </p:extLst>
          </p:nvPr>
        </p:nvGraphicFramePr>
        <p:xfrm>
          <a:off x="4585265" y="2736119"/>
          <a:ext cx="302260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879560" imgH="228600" progId="Equation.DSMT4">
                  <p:embed/>
                </p:oleObj>
              </mc:Choice>
              <mc:Fallback>
                <p:oleObj name="Equation" r:id="rId11" imgW="1879560" imgH="228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ABA89B1C-CCF4-42DA-ACE4-794543A4DA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585265" y="2736119"/>
                        <a:ext cx="3022600" cy="369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7">
            <a:extLst>
              <a:ext uri="{FF2B5EF4-FFF2-40B4-BE49-F238E27FC236}">
                <a16:creationId xmlns:a16="http://schemas.microsoft.com/office/drawing/2014/main" id="{17726E1C-F4E7-4511-B7F1-A69FECD4B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4365104"/>
            <a:ext cx="8559632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100" dirty="0">
                <a:solidFill>
                  <a:srgbClr val="FF0000"/>
                </a:solidFill>
                <a:latin typeface="+mj-lt"/>
              </a:rPr>
              <a:t>Look for any liketerms and then “ADD” or “SUBTRACT” them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BE26AB17-4F8B-40B4-B6ED-4F9C428D3C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9907520"/>
              </p:ext>
            </p:extLst>
          </p:nvPr>
        </p:nvGraphicFramePr>
        <p:xfrm>
          <a:off x="4582407" y="2736119"/>
          <a:ext cx="302260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879560" imgH="228600" progId="Equation.DSMT4">
                  <p:embed/>
                </p:oleObj>
              </mc:Choice>
              <mc:Fallback>
                <p:oleObj name="Equation" r:id="rId13" imgW="1879560" imgH="2286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BE26AB17-4F8B-40B4-B6ED-4F9C428D3C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582407" y="2736119"/>
                        <a:ext cx="3022600" cy="369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BDAC8B8-9275-4442-A471-70252C61E1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6191744"/>
              </p:ext>
            </p:extLst>
          </p:nvPr>
        </p:nvGraphicFramePr>
        <p:xfrm>
          <a:off x="2195736" y="3174976"/>
          <a:ext cx="4837112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009600" imgH="228600" progId="Equation.DSMT4">
                  <p:embed/>
                </p:oleObj>
              </mc:Choice>
              <mc:Fallback>
                <p:oleObj name="Equation" r:id="rId14" imgW="3009600" imgH="2286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7BDAC8B8-9275-4442-A471-70252C61E1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195736" y="3174976"/>
                        <a:ext cx="4837112" cy="369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7">
            <a:extLst>
              <a:ext uri="{FF2B5EF4-FFF2-40B4-BE49-F238E27FC236}">
                <a16:creationId xmlns:a16="http://schemas.microsoft.com/office/drawing/2014/main" id="{AAB3A387-7FF7-4D20-867B-4BE56F7A3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4869160"/>
            <a:ext cx="8559632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100" dirty="0">
                <a:solidFill>
                  <a:srgbClr val="FF0000"/>
                </a:solidFill>
                <a:latin typeface="+mj-lt"/>
              </a:rPr>
              <a:t>Another way to multiply is to draw a “PUNNET” square.  Keeps the terms organized and less likely to make a mistake:</a:t>
            </a:r>
          </a:p>
          <a:p>
            <a:pPr eaLnBrk="1" hangingPunct="1"/>
            <a:endParaRPr lang="en-CA" sz="21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9795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pPr eaLnBrk="1" hangingPunct="1">
              <a:defRPr/>
            </a:pPr>
            <a:r>
              <a:rPr lang="en-CA" sz="2500" dirty="0"/>
              <a:t>Multiplying with a PUNNET Square:</a:t>
            </a:r>
          </a:p>
        </p:txBody>
      </p:sp>
      <p:sp>
        <p:nvSpPr>
          <p:cNvPr id="2065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962025"/>
            <a:ext cx="8435280" cy="2854448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CA" sz="2200" dirty="0"/>
              <a:t>A Punnet Square is almost like a multiplication chart</a:t>
            </a:r>
          </a:p>
          <a:p>
            <a:pPr eaLnBrk="1" hangingPunct="1"/>
            <a:r>
              <a:rPr lang="en-CA" sz="2200" dirty="0"/>
              <a:t>You write the terms of the first polynomial on the left and turn them into rows</a:t>
            </a:r>
          </a:p>
          <a:p>
            <a:pPr eaLnBrk="1" hangingPunct="1"/>
            <a:r>
              <a:rPr lang="en-CA" sz="2200" dirty="0"/>
              <a:t>You then write the terms in the 2</a:t>
            </a:r>
            <a:r>
              <a:rPr lang="en-CA" sz="2200" baseline="30000" dirty="0"/>
              <a:t>nd</a:t>
            </a:r>
            <a:r>
              <a:rPr lang="en-CA" sz="2200" dirty="0"/>
              <a:t> polynomial at the top and turn them into columns</a:t>
            </a:r>
          </a:p>
          <a:p>
            <a:pPr eaLnBrk="1" hangingPunct="1"/>
            <a:r>
              <a:rPr lang="en-CA" sz="2200" dirty="0"/>
              <a:t>Now you multiply the terms at the top and left to get each term inside, your product will be the sum of all the terms inside</a:t>
            </a:r>
          </a:p>
          <a:p>
            <a:pPr eaLnBrk="1" hangingPunct="1">
              <a:buFont typeface="Wingdings" pitchFamily="2" charset="2"/>
              <a:buNone/>
            </a:pPr>
            <a:r>
              <a:rPr lang="en-CA" sz="2200" dirty="0"/>
              <a:t>Ex: Expand and Simplify:</a:t>
            </a:r>
          </a:p>
          <a:p>
            <a:pPr marL="0" indent="0" eaLnBrk="1" hangingPunct="1">
              <a:buNone/>
            </a:pPr>
            <a:endParaRPr lang="en-CA" sz="2200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750961"/>
              </p:ext>
            </p:extLst>
          </p:nvPr>
        </p:nvGraphicFramePr>
        <p:xfrm>
          <a:off x="333375" y="3732336"/>
          <a:ext cx="3452813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62040" imgH="304560" progId="Equation.DSMT4">
                  <p:embed/>
                </p:oleObj>
              </mc:Choice>
              <mc:Fallback>
                <p:oleObj name="Equation" r:id="rId3" imgW="1562040" imgH="30456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" y="3732336"/>
                        <a:ext cx="3452813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6" name="TextBox 5"/>
          <p:cNvSpPr txBox="1">
            <a:spLocks noChangeArrowheads="1"/>
          </p:cNvSpPr>
          <p:nvPr/>
        </p:nvSpPr>
        <p:spPr bwMode="auto">
          <a:xfrm>
            <a:off x="4236666" y="4339205"/>
            <a:ext cx="290175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100" dirty="0">
                <a:solidFill>
                  <a:srgbClr val="FF0000"/>
                </a:solidFill>
                <a:latin typeface="+mj-lt"/>
              </a:rPr>
              <a:t>Width: 2x + 3</a:t>
            </a:r>
            <a:br>
              <a:rPr lang="en-CA" sz="2100" dirty="0">
                <a:solidFill>
                  <a:srgbClr val="FF0000"/>
                </a:solidFill>
                <a:latin typeface="+mj-lt"/>
              </a:rPr>
            </a:br>
            <a:r>
              <a:rPr lang="en-CA" sz="2100" dirty="0">
                <a:solidFill>
                  <a:srgbClr val="FF0000"/>
                </a:solidFill>
                <a:latin typeface="+mj-lt"/>
              </a:rPr>
              <a:t>Length: 4x</a:t>
            </a:r>
            <a:r>
              <a:rPr lang="en-CA" sz="2100" baseline="30000" dirty="0">
                <a:solidFill>
                  <a:srgbClr val="FF0000"/>
                </a:solidFill>
                <a:latin typeface="+mj-lt"/>
              </a:rPr>
              <a:t>2</a:t>
            </a:r>
            <a:r>
              <a:rPr lang="en-CA" sz="2100" dirty="0">
                <a:solidFill>
                  <a:srgbClr val="FF0000"/>
                </a:solidFill>
                <a:latin typeface="+mj-lt"/>
              </a:rPr>
              <a:t> – 7x + 12 </a:t>
            </a:r>
          </a:p>
        </p:txBody>
      </p:sp>
      <p:graphicFrame>
        <p:nvGraphicFramePr>
          <p:cNvPr id="205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927539"/>
              </p:ext>
            </p:extLst>
          </p:nvPr>
        </p:nvGraphicFramePr>
        <p:xfrm>
          <a:off x="315540" y="4221088"/>
          <a:ext cx="3608388" cy="187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38080" imgH="761760" progId="Equation.DSMT4">
                  <p:embed/>
                </p:oleObj>
              </mc:Choice>
              <mc:Fallback>
                <p:oleObj name="Equation" r:id="rId5" imgW="838080" imgH="761760" progId="Equation.DSMT4">
                  <p:embed/>
                  <p:pic>
                    <p:nvPicPr>
                      <p:cNvPr id="205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40" y="4221088"/>
                        <a:ext cx="3608388" cy="187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7" name="TextBox 7"/>
          <p:cNvSpPr txBox="1">
            <a:spLocks noChangeArrowheads="1"/>
          </p:cNvSpPr>
          <p:nvPr/>
        </p:nvSpPr>
        <p:spPr bwMode="auto">
          <a:xfrm>
            <a:off x="4227141" y="5277323"/>
            <a:ext cx="381476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100" dirty="0">
                <a:solidFill>
                  <a:srgbClr val="FF0000"/>
                </a:solidFill>
                <a:latin typeface="+mj-lt"/>
              </a:rPr>
              <a:t>Like-Terms are easier to find b/c they come in diagonals</a:t>
            </a:r>
          </a:p>
        </p:txBody>
      </p:sp>
      <p:graphicFrame>
        <p:nvGraphicFramePr>
          <p:cNvPr id="205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279879"/>
              </p:ext>
            </p:extLst>
          </p:nvPr>
        </p:nvGraphicFramePr>
        <p:xfrm>
          <a:off x="483815" y="4935463"/>
          <a:ext cx="47783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5640" imgH="177480" progId="Equation.DSMT4">
                  <p:embed/>
                </p:oleObj>
              </mc:Choice>
              <mc:Fallback>
                <p:oleObj name="Equation" r:id="rId7" imgW="215640" imgH="177480" progId="Equation.DSMT4">
                  <p:embed/>
                  <p:pic>
                    <p:nvPicPr>
                      <p:cNvPr id="205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15" y="4935463"/>
                        <a:ext cx="47783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989720"/>
              </p:ext>
            </p:extLst>
          </p:nvPr>
        </p:nvGraphicFramePr>
        <p:xfrm>
          <a:off x="618753" y="5537125"/>
          <a:ext cx="25241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4120" imgH="177480" progId="Equation.DSMT4">
                  <p:embed/>
                </p:oleObj>
              </mc:Choice>
              <mc:Fallback>
                <p:oleObj name="Equation" r:id="rId9" imgW="114120" imgH="177480" progId="Equation.DSMT4">
                  <p:embed/>
                  <p:pic>
                    <p:nvPicPr>
                      <p:cNvPr id="205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753" y="5537125"/>
                        <a:ext cx="252412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562871"/>
              </p:ext>
            </p:extLst>
          </p:nvPr>
        </p:nvGraphicFramePr>
        <p:xfrm>
          <a:off x="1291853" y="4305225"/>
          <a:ext cx="59055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66400" imgH="215640" progId="Equation.DSMT4">
                  <p:embed/>
                </p:oleObj>
              </mc:Choice>
              <mc:Fallback>
                <p:oleObj name="Equation" r:id="rId11" imgW="266400" imgH="215640" progId="Equation.DSMT4">
                  <p:embed/>
                  <p:pic>
                    <p:nvPicPr>
                      <p:cNvPr id="205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1853" y="4305225"/>
                        <a:ext cx="59055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1283601"/>
              </p:ext>
            </p:extLst>
          </p:nvPr>
        </p:nvGraphicFramePr>
        <p:xfrm>
          <a:off x="2274515" y="4352850"/>
          <a:ext cx="6746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04560" imgH="177480" progId="Equation.DSMT4">
                  <p:embed/>
                </p:oleObj>
              </mc:Choice>
              <mc:Fallback>
                <p:oleObj name="Equation" r:id="rId13" imgW="304560" imgH="177480" progId="Equation.DSMT4">
                  <p:embed/>
                  <p:pic>
                    <p:nvPicPr>
                      <p:cNvPr id="205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4515" y="4352850"/>
                        <a:ext cx="67468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072127"/>
              </p:ext>
            </p:extLst>
          </p:nvPr>
        </p:nvGraphicFramePr>
        <p:xfrm>
          <a:off x="3263528" y="4375075"/>
          <a:ext cx="42227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90440" imgH="164880" progId="Equation.DSMT4">
                  <p:embed/>
                </p:oleObj>
              </mc:Choice>
              <mc:Fallback>
                <p:oleObj name="Equation" r:id="rId15" imgW="190440" imgH="164880" progId="Equation.DSMT4">
                  <p:embed/>
                  <p:pic>
                    <p:nvPicPr>
                      <p:cNvPr id="205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528" y="4375075"/>
                        <a:ext cx="422275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646776"/>
              </p:ext>
            </p:extLst>
          </p:nvPr>
        </p:nvGraphicFramePr>
        <p:xfrm>
          <a:off x="1298203" y="4849738"/>
          <a:ext cx="561975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3800" imgH="215640" progId="Equation.DSMT4">
                  <p:embed/>
                </p:oleObj>
              </mc:Choice>
              <mc:Fallback>
                <p:oleObj name="Equation" r:id="rId17" imgW="253800" imgH="215640" progId="Equation.DSMT4">
                  <p:embed/>
                  <p:pic>
                    <p:nvPicPr>
                      <p:cNvPr id="205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8203" y="4849738"/>
                        <a:ext cx="561975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3930186"/>
              </p:ext>
            </p:extLst>
          </p:nvPr>
        </p:nvGraphicFramePr>
        <p:xfrm>
          <a:off x="2187203" y="4886250"/>
          <a:ext cx="9366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44240" imgH="215640" progId="Equation.DSMT4">
                  <p:embed/>
                </p:oleObj>
              </mc:Choice>
              <mc:Fallback>
                <p:oleObj name="Equation" r:id="rId19" imgW="444240" imgH="215640" progId="Equation.DSMT4">
                  <p:embed/>
                  <p:pic>
                    <p:nvPicPr>
                      <p:cNvPr id="205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7203" y="4886250"/>
                        <a:ext cx="93662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2996756"/>
              </p:ext>
            </p:extLst>
          </p:nvPr>
        </p:nvGraphicFramePr>
        <p:xfrm>
          <a:off x="3201615" y="4903713"/>
          <a:ext cx="6746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04560" imgH="177480" progId="Equation.DSMT4">
                  <p:embed/>
                </p:oleObj>
              </mc:Choice>
              <mc:Fallback>
                <p:oleObj name="Equation" r:id="rId21" imgW="304560" imgH="177480" progId="Equation.DSMT4">
                  <p:embed/>
                  <p:pic>
                    <p:nvPicPr>
                      <p:cNvPr id="205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1615" y="4903713"/>
                        <a:ext cx="67468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7352735"/>
              </p:ext>
            </p:extLst>
          </p:nvPr>
        </p:nvGraphicFramePr>
        <p:xfrm>
          <a:off x="1248990" y="5437113"/>
          <a:ext cx="7302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30120" imgH="215640" progId="Equation.DSMT4">
                  <p:embed/>
                </p:oleObj>
              </mc:Choice>
              <mc:Fallback>
                <p:oleObj name="Equation" r:id="rId23" imgW="330120" imgH="215640" progId="Equation.DSMT4">
                  <p:embed/>
                  <p:pic>
                    <p:nvPicPr>
                      <p:cNvPr id="206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8990" y="5437113"/>
                        <a:ext cx="7302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3997087"/>
              </p:ext>
            </p:extLst>
          </p:nvPr>
        </p:nvGraphicFramePr>
        <p:xfrm>
          <a:off x="2231653" y="5556175"/>
          <a:ext cx="8032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80880" imgH="177480" progId="Equation.DSMT4">
                  <p:embed/>
                </p:oleObj>
              </mc:Choice>
              <mc:Fallback>
                <p:oleObj name="Equation" r:id="rId25" imgW="380880" imgH="177480" progId="Equation.DSMT4">
                  <p:embed/>
                  <p:pic>
                    <p:nvPicPr>
                      <p:cNvPr id="206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1653" y="5556175"/>
                        <a:ext cx="803275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1360582"/>
              </p:ext>
            </p:extLst>
          </p:nvPr>
        </p:nvGraphicFramePr>
        <p:xfrm>
          <a:off x="3277815" y="5533950"/>
          <a:ext cx="44926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03040" imgH="177480" progId="Equation.DSMT4">
                  <p:embed/>
                </p:oleObj>
              </mc:Choice>
              <mc:Fallback>
                <p:oleObj name="Equation" r:id="rId27" imgW="203040" imgH="177480" progId="Equation.DSMT4">
                  <p:embed/>
                  <p:pic>
                    <p:nvPicPr>
                      <p:cNvPr id="206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7815" y="5533950"/>
                        <a:ext cx="449263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>
            <a:extLst>
              <a:ext uri="{FF2B5EF4-FFF2-40B4-BE49-F238E27FC236}">
                <a16:creationId xmlns:a16="http://schemas.microsoft.com/office/drawing/2014/main" id="{C58CF967-E6FC-4021-9FA2-57A7E9DC29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8880417"/>
              </p:ext>
            </p:extLst>
          </p:nvPr>
        </p:nvGraphicFramePr>
        <p:xfrm>
          <a:off x="313016" y="6142780"/>
          <a:ext cx="3260726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473120" imgH="215640" progId="Equation.DSMT4">
                  <p:embed/>
                </p:oleObj>
              </mc:Choice>
              <mc:Fallback>
                <p:oleObj name="Equation" r:id="rId29" imgW="1473120" imgH="215640" progId="Equation.DSMT4">
                  <p:embed/>
                  <p:pic>
                    <p:nvPicPr>
                      <p:cNvPr id="20" name="Object 10">
                        <a:extLst>
                          <a:ext uri="{FF2B5EF4-FFF2-40B4-BE49-F238E27FC236}">
                            <a16:creationId xmlns:a16="http://schemas.microsoft.com/office/drawing/2014/main" id="{C58CF967-E6FC-4021-9FA2-57A7E9DC29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16" y="6142780"/>
                        <a:ext cx="3260726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0371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6" grpId="0"/>
      <p:bldP spid="206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FF745-02CE-4B4D-B2E5-E0BDCA75F2F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318948"/>
            <a:ext cx="7467600" cy="57606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Expand and simplify each of the following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DE81FD82-A070-49BF-B124-DB44C1F872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146472"/>
              </p:ext>
            </p:extLst>
          </p:nvPr>
        </p:nvGraphicFramePr>
        <p:xfrm>
          <a:off x="251520" y="908720"/>
          <a:ext cx="384651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39880" imgH="304560" progId="Equation.DSMT4">
                  <p:embed/>
                </p:oleObj>
              </mc:Choice>
              <mc:Fallback>
                <p:oleObj name="Equation" r:id="rId3" imgW="1739880" imgH="30456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DE81FD82-A070-49BF-B124-DB44C1F872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908720"/>
                        <a:ext cx="3846512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E4860925-86E4-4713-9C6F-A5C3644874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5147563"/>
              </p:ext>
            </p:extLst>
          </p:nvPr>
        </p:nvGraphicFramePr>
        <p:xfrm>
          <a:off x="5490282" y="899468"/>
          <a:ext cx="1935162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76240" imgH="291960" progId="Equation.DSMT4">
                  <p:embed/>
                </p:oleObj>
              </mc:Choice>
              <mc:Fallback>
                <p:oleObj name="Equation" r:id="rId5" imgW="876240" imgH="29196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E4860925-86E4-4713-9C6F-A5C3644874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0282" y="899468"/>
                        <a:ext cx="1935162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8EEFE6EE-EC5C-40FF-8A74-7B16DE0FB0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842044"/>
              </p:ext>
            </p:extLst>
          </p:nvPr>
        </p:nvGraphicFramePr>
        <p:xfrm>
          <a:off x="177146" y="2028763"/>
          <a:ext cx="4402138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93680" imgH="304560" progId="Equation.DSMT4">
                  <p:embed/>
                </p:oleObj>
              </mc:Choice>
              <mc:Fallback>
                <p:oleObj name="Equation" r:id="rId7" imgW="1993680" imgH="30456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8EEFE6EE-EC5C-40FF-8A74-7B16DE0FB0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46" y="2028763"/>
                        <a:ext cx="4402138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192EA11-B948-473E-BD53-D1E6E3AEC2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456929"/>
              </p:ext>
            </p:extLst>
          </p:nvPr>
        </p:nvGraphicFramePr>
        <p:xfrm>
          <a:off x="755576" y="4437112"/>
          <a:ext cx="5400600" cy="6793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19240" imgH="253800" progId="Equation.DSMT4">
                  <p:embed/>
                </p:oleObj>
              </mc:Choice>
              <mc:Fallback>
                <p:oleObj name="Equation" r:id="rId9" imgW="201924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192EA11-B948-473E-BD53-D1E6E3AEC2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55576" y="4437112"/>
                        <a:ext cx="5400600" cy="6793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16622E1-044A-4D71-831E-009D993DCF56}"/>
              </a:ext>
            </a:extLst>
          </p:cNvPr>
          <p:cNvSpPr txBox="1">
            <a:spLocks/>
          </p:cNvSpPr>
          <p:nvPr/>
        </p:nvSpPr>
        <p:spPr>
          <a:xfrm>
            <a:off x="265521" y="3921376"/>
            <a:ext cx="5112568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Practice: Find the value of “B”</a:t>
            </a:r>
          </a:p>
        </p:txBody>
      </p:sp>
      <p:graphicFrame>
        <p:nvGraphicFramePr>
          <p:cNvPr id="13" name="Object 3">
            <a:extLst>
              <a:ext uri="{FF2B5EF4-FFF2-40B4-BE49-F238E27FC236}">
                <a16:creationId xmlns:a16="http://schemas.microsoft.com/office/drawing/2014/main" id="{1C8598E1-9B04-4817-9ADB-ADA7AA5EFE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389108"/>
              </p:ext>
            </p:extLst>
          </p:nvPr>
        </p:nvGraphicFramePr>
        <p:xfrm>
          <a:off x="251520" y="2996952"/>
          <a:ext cx="5356226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25680" imgH="253800" progId="Equation.DSMT4">
                  <p:embed/>
                </p:oleObj>
              </mc:Choice>
              <mc:Fallback>
                <p:oleObj name="Equation" r:id="rId11" imgW="2425680" imgH="253800" progId="Equation.DSMT4">
                  <p:embed/>
                  <p:pic>
                    <p:nvPicPr>
                      <p:cNvPr id="13" name="Object 3">
                        <a:extLst>
                          <a:ext uri="{FF2B5EF4-FFF2-40B4-BE49-F238E27FC236}">
                            <a16:creationId xmlns:a16="http://schemas.microsoft.com/office/drawing/2014/main" id="{1C8598E1-9B04-4817-9ADB-ADA7AA5EFE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996952"/>
                        <a:ext cx="5356226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1041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4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65162"/>
          </a:xfrm>
        </p:spPr>
        <p:txBody>
          <a:bodyPr/>
          <a:lstStyle/>
          <a:p>
            <a:pPr eaLnBrk="1" hangingPunct="1">
              <a:defRPr/>
            </a:pPr>
            <a:r>
              <a:rPr lang="en-CA" sz="2800" dirty="0"/>
              <a:t>Practice: Expand each of the following</a:t>
            </a: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452438" y="1168400"/>
          <a:ext cx="345281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62040" imgH="304560" progId="Equation.DSMT4">
                  <p:embed/>
                </p:oleObj>
              </mc:Choice>
              <mc:Fallback>
                <p:oleObj name="Equation" r:id="rId3" imgW="1562040" imgH="304560" progId="Equation.DSMT4">
                  <p:embed/>
                  <p:pic>
                    <p:nvPicPr>
                      <p:cNvPr id="92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38" y="1168400"/>
                        <a:ext cx="3452812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5678488" y="1131888"/>
          <a:ext cx="137477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22080" imgH="291960" progId="Equation.DSMT4">
                  <p:embed/>
                </p:oleObj>
              </mc:Choice>
              <mc:Fallback>
                <p:oleObj name="Equation" r:id="rId5" imgW="622080" imgH="291960" progId="Equation.DSMT4">
                  <p:embed/>
                  <p:pic>
                    <p:nvPicPr>
                      <p:cNvPr id="921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8488" y="1131888"/>
                        <a:ext cx="1374775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477838" y="2030413"/>
          <a:ext cx="3608387" cy="187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38080" imgH="761760" progId="Equation.DSMT4">
                  <p:embed/>
                </p:oleObj>
              </mc:Choice>
              <mc:Fallback>
                <p:oleObj name="Equation" r:id="rId7" imgW="838080" imgH="76176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838" y="2030413"/>
                        <a:ext cx="3608387" cy="187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660400" y="2744788"/>
          <a:ext cx="44926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3040" imgH="177480" progId="Equation.DSMT4">
                  <p:embed/>
                </p:oleObj>
              </mc:Choice>
              <mc:Fallback>
                <p:oleObj name="Equation" r:id="rId9" imgW="203040" imgH="177480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2744788"/>
                        <a:ext cx="449263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668338" y="3346450"/>
          <a:ext cx="4778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640" imgH="177480" progId="Equation.DSMT4">
                  <p:embed/>
                </p:oleObj>
              </mc:Choice>
              <mc:Fallback>
                <p:oleObj name="Equation" r:id="rId11" imgW="215640" imgH="177480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38" y="3346450"/>
                        <a:ext cx="4778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341438" y="2114550"/>
          <a:ext cx="815975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68280" imgH="215640" progId="Equation.DSMT4">
                  <p:embed/>
                </p:oleObj>
              </mc:Choice>
              <mc:Fallback>
                <p:oleObj name="Equation" r:id="rId13" imgW="368280" imgH="215640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2114550"/>
                        <a:ext cx="815975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620963" y="2162175"/>
          <a:ext cx="4508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040" imgH="177480" progId="Equation.DSMT4">
                  <p:embed/>
                </p:oleObj>
              </mc:Choice>
              <mc:Fallback>
                <p:oleObj name="Equation" r:id="rId15" imgW="203040" imgH="177480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0963" y="2162175"/>
                        <a:ext cx="45085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398838" y="2170113"/>
          <a:ext cx="4778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15640" imgH="177480" progId="Equation.DSMT4">
                  <p:embed/>
                </p:oleObj>
              </mc:Choice>
              <mc:Fallback>
                <p:oleObj name="Equation" r:id="rId17" imgW="215640" imgH="177480" progId="Equation.DSMT4">
                  <p:embed/>
                  <p:pic>
                    <p:nvPicPr>
                      <p:cNvPr id="308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8838" y="2170113"/>
                        <a:ext cx="4778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1347788" y="2659063"/>
          <a:ext cx="78740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55320" imgH="215640" progId="Equation.DSMT4">
                  <p:embed/>
                </p:oleObj>
              </mc:Choice>
              <mc:Fallback>
                <p:oleObj name="Equation" r:id="rId19" imgW="355320" imgH="215640" progId="Equation.DSMT4">
                  <p:embed/>
                  <p:pic>
                    <p:nvPicPr>
                      <p:cNvPr id="308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7788" y="2659063"/>
                        <a:ext cx="78740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2501900" y="2695575"/>
          <a:ext cx="74930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55320" imgH="215640" progId="Equation.DSMT4">
                  <p:embed/>
                </p:oleObj>
              </mc:Choice>
              <mc:Fallback>
                <p:oleObj name="Equation" r:id="rId21" imgW="355320" imgH="215640" progId="Equation.DSMT4">
                  <p:embed/>
                  <p:pic>
                    <p:nvPicPr>
                      <p:cNvPr id="308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2695575"/>
                        <a:ext cx="74930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3338513" y="2713038"/>
          <a:ext cx="8715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93480" imgH="177480" progId="Equation.DSMT4">
                  <p:embed/>
                </p:oleObj>
              </mc:Choice>
              <mc:Fallback>
                <p:oleObj name="Equation" r:id="rId23" imgW="393480" imgH="177480" progId="Equation.DSMT4">
                  <p:embed/>
                  <p:pic>
                    <p:nvPicPr>
                      <p:cNvPr id="30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8513" y="2713038"/>
                        <a:ext cx="8715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1411288" y="3246438"/>
          <a:ext cx="7302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30120" imgH="215640" progId="Equation.DSMT4">
                  <p:embed/>
                </p:oleObj>
              </mc:Choice>
              <mc:Fallback>
                <p:oleObj name="Equation" r:id="rId25" imgW="330120" imgH="215640" progId="Equation.DSMT4">
                  <p:embed/>
                  <p:pic>
                    <p:nvPicPr>
                      <p:cNvPr id="30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1288" y="3246438"/>
                        <a:ext cx="7302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2381250" y="3365500"/>
          <a:ext cx="83026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93480" imgH="177480" progId="Equation.DSMT4">
                  <p:embed/>
                </p:oleObj>
              </mc:Choice>
              <mc:Fallback>
                <p:oleObj name="Equation" r:id="rId27" imgW="393480" imgH="177480" progId="Equation.DSMT4">
                  <p:embed/>
                  <p:pic>
                    <p:nvPicPr>
                      <p:cNvPr id="30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0" y="3365500"/>
                        <a:ext cx="830263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3440113" y="3343275"/>
          <a:ext cx="44926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03040" imgH="177480" progId="Equation.DSMT4">
                  <p:embed/>
                </p:oleObj>
              </mc:Choice>
              <mc:Fallback>
                <p:oleObj name="Equation" r:id="rId29" imgW="203040" imgH="177480" progId="Equation.DSMT4">
                  <p:embed/>
                  <p:pic>
                    <p:nvPicPr>
                      <p:cNvPr id="308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0113" y="3343275"/>
                        <a:ext cx="449262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28"/>
          <p:cNvGraphicFramePr>
            <a:graphicFrameLocks noChangeAspect="1"/>
          </p:cNvGraphicFramePr>
          <p:nvPr/>
        </p:nvGraphicFramePr>
        <p:xfrm>
          <a:off x="252413" y="4211638"/>
          <a:ext cx="3738562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688760" imgH="215640" progId="Equation.DSMT4">
                  <p:embed/>
                </p:oleObj>
              </mc:Choice>
              <mc:Fallback>
                <p:oleObj name="Equation" r:id="rId31" imgW="1688760" imgH="215640" progId="Equation.DSMT4">
                  <p:embed/>
                  <p:pic>
                    <p:nvPicPr>
                      <p:cNvPr id="3088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3" y="4211638"/>
                        <a:ext cx="3738562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29"/>
          <p:cNvGraphicFramePr>
            <a:graphicFrameLocks noChangeAspect="1"/>
          </p:cNvGraphicFramePr>
          <p:nvPr/>
        </p:nvGraphicFramePr>
        <p:xfrm>
          <a:off x="4984750" y="1978025"/>
          <a:ext cx="3648075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650960" imgH="253800" progId="Equation.DSMT4">
                  <p:embed/>
                </p:oleObj>
              </mc:Choice>
              <mc:Fallback>
                <p:oleObj name="Equation" r:id="rId33" imgW="1650960" imgH="253800" progId="Equation.DSMT4">
                  <p:embed/>
                  <p:pic>
                    <p:nvPicPr>
                      <p:cNvPr id="3089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0" y="1978025"/>
                        <a:ext cx="3648075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30"/>
          <p:cNvGraphicFramePr>
            <a:graphicFrameLocks noChangeAspect="1"/>
          </p:cNvGraphicFramePr>
          <p:nvPr/>
        </p:nvGraphicFramePr>
        <p:xfrm>
          <a:off x="4964113" y="2538413"/>
          <a:ext cx="370522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676160" imgH="304560" progId="Equation.DSMT4">
                  <p:embed/>
                </p:oleObj>
              </mc:Choice>
              <mc:Fallback>
                <p:oleObj name="Equation" r:id="rId35" imgW="1676160" imgH="304560" progId="Equation.DSMT4">
                  <p:embed/>
                  <p:pic>
                    <p:nvPicPr>
                      <p:cNvPr id="309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4113" y="2538413"/>
                        <a:ext cx="3705225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31"/>
          <p:cNvGraphicFramePr>
            <a:graphicFrameLocks noChangeAspect="1"/>
          </p:cNvGraphicFramePr>
          <p:nvPr/>
        </p:nvGraphicFramePr>
        <p:xfrm>
          <a:off x="4824413" y="3286125"/>
          <a:ext cx="3608387" cy="187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838080" imgH="761760" progId="Equation.DSMT4">
                  <p:embed/>
                </p:oleObj>
              </mc:Choice>
              <mc:Fallback>
                <p:oleObj name="Equation" r:id="rId37" imgW="838080" imgH="761760" progId="Equation.DSMT4">
                  <p:embed/>
                  <p:pic>
                    <p:nvPicPr>
                      <p:cNvPr id="3091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4413" y="3286125"/>
                        <a:ext cx="3608387" cy="187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32"/>
          <p:cNvGraphicFramePr>
            <a:graphicFrameLocks noChangeAspect="1"/>
          </p:cNvGraphicFramePr>
          <p:nvPr/>
        </p:nvGraphicFramePr>
        <p:xfrm>
          <a:off x="4992688" y="4000500"/>
          <a:ext cx="4778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15640" imgH="177480" progId="Equation.DSMT4">
                  <p:embed/>
                </p:oleObj>
              </mc:Choice>
              <mc:Fallback>
                <p:oleObj name="Equation" r:id="rId38" imgW="215640" imgH="177480" progId="Equation.DSMT4">
                  <p:embed/>
                  <p:pic>
                    <p:nvPicPr>
                      <p:cNvPr id="3092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2688" y="4000500"/>
                        <a:ext cx="4778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33"/>
          <p:cNvGraphicFramePr>
            <a:graphicFrameLocks noChangeAspect="1"/>
          </p:cNvGraphicFramePr>
          <p:nvPr/>
        </p:nvGraphicFramePr>
        <p:xfrm>
          <a:off x="5099050" y="4602163"/>
          <a:ext cx="2809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26720" imgH="177480" progId="Equation.DSMT4">
                  <p:embed/>
                </p:oleObj>
              </mc:Choice>
              <mc:Fallback>
                <p:oleObj name="Equation" r:id="rId40" imgW="126720" imgH="177480" progId="Equation.DSMT4">
                  <p:embed/>
                  <p:pic>
                    <p:nvPicPr>
                      <p:cNvPr id="3093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9050" y="4602163"/>
                        <a:ext cx="28098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34"/>
          <p:cNvGraphicFramePr>
            <a:graphicFrameLocks noChangeAspect="1"/>
          </p:cNvGraphicFramePr>
          <p:nvPr/>
        </p:nvGraphicFramePr>
        <p:xfrm>
          <a:off x="5873750" y="3370263"/>
          <a:ext cx="5905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266400" imgH="215640" progId="Equation.DSMT4">
                  <p:embed/>
                </p:oleObj>
              </mc:Choice>
              <mc:Fallback>
                <p:oleObj name="Equation" r:id="rId42" imgW="266400" imgH="215640" progId="Equation.DSMT4">
                  <p:embed/>
                  <p:pic>
                    <p:nvPicPr>
                      <p:cNvPr id="3094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3750" y="3370263"/>
                        <a:ext cx="5905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35"/>
          <p:cNvGraphicFramePr>
            <a:graphicFrameLocks noChangeAspect="1"/>
          </p:cNvGraphicFramePr>
          <p:nvPr/>
        </p:nvGraphicFramePr>
        <p:xfrm>
          <a:off x="6854825" y="3417888"/>
          <a:ext cx="6762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304560" imgH="177480" progId="Equation.DSMT4">
                  <p:embed/>
                </p:oleObj>
              </mc:Choice>
              <mc:Fallback>
                <p:oleObj name="Equation" r:id="rId44" imgW="304560" imgH="177480" progId="Equation.DSMT4">
                  <p:embed/>
                  <p:pic>
                    <p:nvPicPr>
                      <p:cNvPr id="3095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4825" y="3417888"/>
                        <a:ext cx="67627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6" name="Object 36"/>
          <p:cNvGraphicFramePr>
            <a:graphicFrameLocks noChangeAspect="1"/>
          </p:cNvGraphicFramePr>
          <p:nvPr/>
        </p:nvGraphicFramePr>
        <p:xfrm>
          <a:off x="7889875" y="3440113"/>
          <a:ext cx="44926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03040" imgH="177480" progId="Equation.DSMT4">
                  <p:embed/>
                </p:oleObj>
              </mc:Choice>
              <mc:Fallback>
                <p:oleObj name="Equation" r:id="rId46" imgW="203040" imgH="177480" progId="Equation.DSMT4">
                  <p:embed/>
                  <p:pic>
                    <p:nvPicPr>
                      <p:cNvPr id="3096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9875" y="3440113"/>
                        <a:ext cx="449263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37"/>
          <p:cNvGraphicFramePr>
            <a:graphicFrameLocks noChangeAspect="1"/>
          </p:cNvGraphicFramePr>
          <p:nvPr/>
        </p:nvGraphicFramePr>
        <p:xfrm>
          <a:off x="5894388" y="3914775"/>
          <a:ext cx="561975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253800" imgH="215640" progId="Equation.DSMT4">
                  <p:embed/>
                </p:oleObj>
              </mc:Choice>
              <mc:Fallback>
                <p:oleObj name="Equation" r:id="rId48" imgW="253800" imgH="215640" progId="Equation.DSMT4">
                  <p:embed/>
                  <p:pic>
                    <p:nvPicPr>
                      <p:cNvPr id="3097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4388" y="3914775"/>
                        <a:ext cx="561975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8" name="Object 38"/>
          <p:cNvGraphicFramePr>
            <a:graphicFrameLocks noChangeAspect="1"/>
          </p:cNvGraphicFramePr>
          <p:nvPr/>
        </p:nvGraphicFramePr>
        <p:xfrm>
          <a:off x="6848475" y="3951288"/>
          <a:ext cx="74930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355320" imgH="215640" progId="Equation.DSMT4">
                  <p:embed/>
                </p:oleObj>
              </mc:Choice>
              <mc:Fallback>
                <p:oleObj name="Equation" r:id="rId50" imgW="355320" imgH="215640" progId="Equation.DSMT4">
                  <p:embed/>
                  <p:pic>
                    <p:nvPicPr>
                      <p:cNvPr id="3098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8475" y="3951288"/>
                        <a:ext cx="74930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9" name="Object 39"/>
          <p:cNvGraphicFramePr>
            <a:graphicFrameLocks noChangeAspect="1"/>
          </p:cNvGraphicFramePr>
          <p:nvPr/>
        </p:nvGraphicFramePr>
        <p:xfrm>
          <a:off x="7797800" y="3968750"/>
          <a:ext cx="64611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291960" imgH="177480" progId="Equation.DSMT4">
                  <p:embed/>
                </p:oleObj>
              </mc:Choice>
              <mc:Fallback>
                <p:oleObj name="Equation" r:id="rId52" imgW="291960" imgH="177480" progId="Equation.DSMT4">
                  <p:embed/>
                  <p:pic>
                    <p:nvPicPr>
                      <p:cNvPr id="3099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7800" y="3968750"/>
                        <a:ext cx="646113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0" name="Object 40"/>
          <p:cNvGraphicFramePr>
            <a:graphicFrameLocks noChangeAspect="1"/>
          </p:cNvGraphicFramePr>
          <p:nvPr/>
        </p:nvGraphicFramePr>
        <p:xfrm>
          <a:off x="5730875" y="4502150"/>
          <a:ext cx="785813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355320" imgH="215640" progId="Equation.DSMT4">
                  <p:embed/>
                </p:oleObj>
              </mc:Choice>
              <mc:Fallback>
                <p:oleObj name="Equation" r:id="rId54" imgW="355320" imgH="215640" progId="Equation.DSMT4">
                  <p:embed/>
                  <p:pic>
                    <p:nvPicPr>
                      <p:cNvPr id="310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75" y="4502150"/>
                        <a:ext cx="785813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1" name="Object 41"/>
          <p:cNvGraphicFramePr>
            <a:graphicFrameLocks noChangeAspect="1"/>
          </p:cNvGraphicFramePr>
          <p:nvPr/>
        </p:nvGraphicFramePr>
        <p:xfrm>
          <a:off x="6783388" y="4621213"/>
          <a:ext cx="77628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368280" imgH="177480" progId="Equation.DSMT4">
                  <p:embed/>
                </p:oleObj>
              </mc:Choice>
              <mc:Fallback>
                <p:oleObj name="Equation" r:id="rId56" imgW="368280" imgH="177480" progId="Equation.DSMT4">
                  <p:embed/>
                  <p:pic>
                    <p:nvPicPr>
                      <p:cNvPr id="3101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3388" y="4621213"/>
                        <a:ext cx="776287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" name="Object 42"/>
          <p:cNvGraphicFramePr>
            <a:graphicFrameLocks noChangeAspect="1"/>
          </p:cNvGraphicFramePr>
          <p:nvPr/>
        </p:nvGraphicFramePr>
        <p:xfrm>
          <a:off x="7775575" y="4598988"/>
          <a:ext cx="6191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279360" imgH="177480" progId="Equation.DSMT4">
                  <p:embed/>
                </p:oleObj>
              </mc:Choice>
              <mc:Fallback>
                <p:oleObj name="Equation" r:id="rId58" imgW="279360" imgH="177480" progId="Equation.DSMT4">
                  <p:embed/>
                  <p:pic>
                    <p:nvPicPr>
                      <p:cNvPr id="3102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5575" y="4598988"/>
                        <a:ext cx="61912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3" name="Object 43"/>
          <p:cNvGraphicFramePr>
            <a:graphicFrameLocks noChangeAspect="1"/>
          </p:cNvGraphicFramePr>
          <p:nvPr/>
        </p:nvGraphicFramePr>
        <p:xfrm>
          <a:off x="4746625" y="5335588"/>
          <a:ext cx="3794125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1714320" imgH="215640" progId="Equation.DSMT4">
                  <p:embed/>
                </p:oleObj>
              </mc:Choice>
              <mc:Fallback>
                <p:oleObj name="Equation" r:id="rId60" imgW="1714320" imgH="215640" progId="Equation.DSMT4">
                  <p:embed/>
                  <p:pic>
                    <p:nvPicPr>
                      <p:cNvPr id="3103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25" y="5335588"/>
                        <a:ext cx="3794125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5762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79FCC5CC-3E39-42DC-8DF3-0779537E6D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340454"/>
              </p:ext>
            </p:extLst>
          </p:nvPr>
        </p:nvGraphicFramePr>
        <p:xfrm>
          <a:off x="211769" y="3148806"/>
          <a:ext cx="5356226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25680" imgH="253800" progId="Equation.DSMT4">
                  <p:embed/>
                </p:oleObj>
              </mc:Choice>
              <mc:Fallback>
                <p:oleObj name="Equation" r:id="rId3" imgW="2425680" imgH="25380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79FCC5CC-3E39-42DC-8DF3-0779537E6D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769" y="3148806"/>
                        <a:ext cx="5356226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A69111F7-378B-4760-B09D-846D8A499C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6610999"/>
              </p:ext>
            </p:extLst>
          </p:nvPr>
        </p:nvGraphicFramePr>
        <p:xfrm>
          <a:off x="211769" y="188640"/>
          <a:ext cx="4402138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93680" imgH="304560" progId="Equation.DSMT4">
                  <p:embed/>
                </p:oleObj>
              </mc:Choice>
              <mc:Fallback>
                <p:oleObj name="Equation" r:id="rId5" imgW="1993680" imgH="30456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A69111F7-378B-4760-B09D-846D8A499C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769" y="188640"/>
                        <a:ext cx="4402138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4638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en-CA" dirty="0"/>
              <a:t>Find the value of “B”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4097034"/>
              </p:ext>
            </p:extLst>
          </p:nvPr>
        </p:nvGraphicFramePr>
        <p:xfrm>
          <a:off x="1475656" y="1124744"/>
          <a:ext cx="6302816" cy="7928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19240" imgH="253800" progId="Equation.DSMT4">
                  <p:embed/>
                </p:oleObj>
              </mc:Choice>
              <mc:Fallback>
                <p:oleObj name="Equation" r:id="rId3" imgW="2019240" imgH="25380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75656" y="1124744"/>
                        <a:ext cx="6302816" cy="7928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0464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1B7D5-83F2-486B-A848-8936BE7EF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418058"/>
          </a:xfrm>
        </p:spPr>
        <p:txBody>
          <a:bodyPr>
            <a:normAutofit fontScale="90000"/>
          </a:bodyPr>
          <a:lstStyle/>
          <a:p>
            <a:r>
              <a:rPr lang="en-CA" sz="2400" dirty="0"/>
              <a:t>Expanding and Simplifying Polynomials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1794E-AD3E-47E3-8282-225EEB674E3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692696"/>
            <a:ext cx="8568952" cy="720080"/>
          </a:xfrm>
        </p:spPr>
        <p:txBody>
          <a:bodyPr>
            <a:normAutofit lnSpcReduction="10000"/>
          </a:bodyPr>
          <a:lstStyle/>
          <a:p>
            <a:r>
              <a:rPr lang="en-CA" sz="2100" dirty="0"/>
              <a:t>Suppose you have more terms in an expression, the process is long but the same rule applies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42639C2-EF90-4689-8083-4E41703CBE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535581"/>
              </p:ext>
            </p:extLst>
          </p:nvPr>
        </p:nvGraphicFramePr>
        <p:xfrm>
          <a:off x="440248" y="2420888"/>
          <a:ext cx="4059744" cy="501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57400" imgH="253800" progId="Equation.DSMT4">
                  <p:embed/>
                </p:oleObj>
              </mc:Choice>
              <mc:Fallback>
                <p:oleObj name="Equation" r:id="rId3" imgW="205740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42639C2-EF90-4689-8083-4E41703CBE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0248" y="2420888"/>
                        <a:ext cx="4059744" cy="5012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DA40267-69F5-442D-9ED4-B392D15D999F}"/>
              </a:ext>
            </a:extLst>
          </p:cNvPr>
          <p:cNvSpPr txBox="1">
            <a:spLocks/>
          </p:cNvSpPr>
          <p:nvPr/>
        </p:nvSpPr>
        <p:spPr>
          <a:xfrm>
            <a:off x="179512" y="1412776"/>
            <a:ext cx="8568952" cy="100811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Expand (FOIL) the two binomials on the left and then the other binomials on the right.  Keep the two products separate as you FOIL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A5FC6D3-DF66-47BF-9CA2-4330389591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8145710"/>
              </p:ext>
            </p:extLst>
          </p:nvPr>
        </p:nvGraphicFramePr>
        <p:xfrm>
          <a:off x="153988" y="2954338"/>
          <a:ext cx="285750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47560" imgH="279360" progId="Equation.DSMT4">
                  <p:embed/>
                </p:oleObj>
              </mc:Choice>
              <mc:Fallback>
                <p:oleObj name="Equation" r:id="rId5" imgW="144756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A5FC6D3-DF66-47BF-9CA2-4330389591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3988" y="2954338"/>
                        <a:ext cx="2857500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FB7CE09-E181-4083-B641-ADB8B8B4D1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519365"/>
              </p:ext>
            </p:extLst>
          </p:nvPr>
        </p:nvGraphicFramePr>
        <p:xfrm>
          <a:off x="2975751" y="2953814"/>
          <a:ext cx="23812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06360" imgH="279360" progId="Equation.DSMT4">
                  <p:embed/>
                </p:oleObj>
              </mc:Choice>
              <mc:Fallback>
                <p:oleObj name="Equation" r:id="rId7" imgW="1206360" imgH="2793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FB7CE09-E181-4083-B641-ADB8B8B4D1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75751" y="2953814"/>
                        <a:ext cx="2381250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BD65752-E426-41AB-B37C-8B2339CCF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634" y="4462762"/>
            <a:ext cx="806177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100" dirty="0">
                <a:solidFill>
                  <a:srgbClr val="FF0000"/>
                </a:solidFill>
                <a:latin typeface="+mj-lt"/>
              </a:rPr>
              <a:t>Note: the negative sign in the middle will turn every positive term to negative, and every negative turn to positive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8175C54-F4C7-4A56-B1B5-36D1DD739E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8469431"/>
              </p:ext>
            </p:extLst>
          </p:nvPr>
        </p:nvGraphicFramePr>
        <p:xfrm>
          <a:off x="179512" y="3524622"/>
          <a:ext cx="23050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68200" imgH="279360" progId="Equation.DSMT4">
                  <p:embed/>
                </p:oleObj>
              </mc:Choice>
              <mc:Fallback>
                <p:oleObj name="Equation" r:id="rId9" imgW="1168200" imgH="27936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8175C54-F4C7-4A56-B1B5-36D1DD739E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9512" y="3524622"/>
                        <a:ext cx="2305050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8C495CAA-3C08-4062-806A-7ABAC891D0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4355799"/>
              </p:ext>
            </p:extLst>
          </p:nvPr>
        </p:nvGraphicFramePr>
        <p:xfrm>
          <a:off x="2484562" y="3582613"/>
          <a:ext cx="215582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91880" imgH="203040" progId="Equation.DSMT4">
                  <p:embed/>
                </p:oleObj>
              </mc:Choice>
              <mc:Fallback>
                <p:oleObj name="Equation" r:id="rId11" imgW="109188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8C495CAA-3C08-4062-806A-7ABAC891D0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484562" y="3582613"/>
                        <a:ext cx="2155825" cy="401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4FA40904-77BB-4787-BBF4-D6ABB10D5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5085184"/>
            <a:ext cx="8061773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100" dirty="0">
                <a:solidFill>
                  <a:srgbClr val="FF0000"/>
                </a:solidFill>
                <a:latin typeface="+mj-lt"/>
              </a:rPr>
              <a:t>Now, just combine liketerms and </a:t>
            </a:r>
            <a:r>
              <a:rPr lang="en-CA" sz="2100" dirty="0" err="1">
                <a:solidFill>
                  <a:srgbClr val="FF0000"/>
                </a:solidFill>
                <a:latin typeface="+mj-lt"/>
              </a:rPr>
              <a:t>simlify</a:t>
            </a:r>
            <a:endParaRPr lang="en-CA" sz="2100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3558036F-0038-48E3-8478-501EC62D95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9705511"/>
              </p:ext>
            </p:extLst>
          </p:nvPr>
        </p:nvGraphicFramePr>
        <p:xfrm>
          <a:off x="179512" y="4094906"/>
          <a:ext cx="1728787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76240" imgH="203040" progId="Equation.DSMT4">
                  <p:embed/>
                </p:oleObj>
              </mc:Choice>
              <mc:Fallback>
                <p:oleObj name="Equation" r:id="rId13" imgW="87624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3558036F-0038-48E3-8478-501EC62D95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79512" y="4094906"/>
                        <a:ext cx="1728787" cy="401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4784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d87786715bb7f1c7a358c1a684be96fd391332"/>
  <p:tag name="GENSWF_OUTPUT_FILE_NAME" val="m8hc37"/>
  <p:tag name="ISPRING_ULTRA_SCORM_COURSE_ID" val="5705C5ED-2A86-4FE9-8219-F871EE824F97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33b4e89624977d18ebe331d642bd79f85f8f37"/>
  <p:tag name="ISPRING_PLAYERS_CUSTOMIZATION_2" val="UEsDBBQAAgAIAOQAi1N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5ACLUx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5ACLUx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OQAi1N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5ACLU9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OUAi1OOc/b6agAAAOUAAAAaAAAAbm9uZS9odG1sX3NraW5fc2V0dGluZ3MuanOr5lIAAqUcJQUrhWowG8xPKi0pyc/TS87PK0nNK9HLyy/KTQSrUVJ2AwMlHZyK88tSiwgoTUtMTkUx1NTIwskFp0qEiSZO5i7OlsjqChLTU/WSEpOz04vyS/NSIMqcXV0MXYyVwKpquWoBUEsDBBQAAgAIAOUAi1O8fTX3SgAAAEkAAAAXAAAAbm9uZS9sb2NhbF9zZXR0aW5ncy54bWyzsa/IzVEoSy0qzszPs1Uy1DNQUkjNS85PycxLt1UKDXHTtVBSKC5JzEtJzMnPS7VVystXUrC347LJyU9OzAlOLSkBKizWt+MCAFBLAwQUAAIACADnAItT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5wCLUx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DnAItT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5wCLUw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DnAItT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5wCLU+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OcAi1O45zzyXgAAAGMAAAAlAAAAdW5pdmVyc2FsLW5vLXZpZGVvL2xvY2FsX3NldHRpbmdzLnhtbA3KvQ5AQAwA4N1TNN39bQbHZrTgARoakfRacUd4e7d9w9f2rxd4+AqHqcO6qBBYV9sO3R0u85A3CCGSbiSm7FANoe+yVmwlmTjGFAOcQh9fM/uEyCP5NIdbBMsu+wFQSwECAAAUAAIACADkAItTXK2x+KEDAADvDAAAGAAAAAAAAAABAAAAAAAAAAAAbm9uZS9jb21tb25fbWVzc2FnZXMubG5nUEsBAgAAFAACAAgA5ACLUxUeYBujAAAAfwEAACkAAAAAAAAAAQAAAAAA1wMAAG5vbmUvcGxheWJhY2tfYW5kX25hdmlnYXRpb25fc2V0dGluZ3MueG1sUEsBAgAAFAACAAgA5ACLUx9UimowAwAAxw4AACIAAAAAAAAAAQAAAAAAwQQAAG5vbmUvZmxhc2hfcHVibGlzaGluZ19zZXR0aW5ncy54bWxQSwECAAAUAAIACADkAItTcVeUnRUBAADRAgAAHAAAAAAAAAABAAAAAAAxCAAAbm9uZS9mbGFzaF9za2luX3NldHRpbmdzLnhtbFBLAQIAABQAAgAIAOQAi1PXm3CWKwMAAG8OAAAhAAAAAAAAAAEAAAAAAIAJAABub25lL2h0bWxfcHVibGlzaGluZ19zZXR0aW5ncy54bWxQSwECAAAUAAIACADlAItTjnP2+moAAADlAAAAGgAAAAAAAAABAAAAAADqDAAAbm9uZS9odG1sX3NraW5fc2V0dGluZ3MuanNQSwECAAAUAAIACADlAItTvH0190oAAABJAAAAFwAAAAAAAAABAAAAAACMDQAAbm9uZS9sb2NhbF9zZXR0aW5ncy54bWxQSwECAAAUAAIACADnAItTnF4yCBQGAAA3FwAAJgAAAAAAAAABAAAAAAALDgAAdW5pdmVyc2FsLW5vLXZpZGVvL2NvbW1vbl9tZXNzYWdlcy5sbmdQSwECAAAUAAIACADnAItTFR5gG6MAAAB/AQAANwAAAAAAAAABAAAAAABjFAAAdW5pdmVyc2FsLW5vLXZpZGVvL3BsYXliYWNrX2FuZF9uYXZpZ2F0aW9uX3NldHRpbmdzLnhtbFBLAQIAABQAAgAIAOcAi1NLM4aKLwUAAGgdAAAwAAAAAAAAAAEAAAAAAFsVAAB1bml2ZXJzYWwtbm8tdmlkZW8vZmxhc2hfcHVibGlzaGluZ19zZXR0aW5ncy54bWxQSwECAAAUAAIACADnAItTDnvHIGUDAACXDAAAKgAAAAAAAAABAAAAAADYGgAAdW5pdmVyc2FsLW5vLXZpZGVvL2ZsYXNoX3NraW5fc2V0dGluZ3MueG1sUEsBAgAAFAACAAgA5wCLU/rnN04qBQAA8hwAAC8AAAAAAAAAAQAAAAAAhR4AAHVuaXZlcnNhbC1uby12aWRlby9odG1sX3B1Ymxpc2hpbmdfc2V0dGluZ3MueG1sUEsBAgAAFAACAAgA5wCLU+xMWVK2AQAAegYAACgAAAAAAAAAAQAAAAAA/CMAAHVuaXZlcnNhbC1uby12aWRlby9odG1sX3NraW5fc2V0dGluZ3MuanNQSwECAAAUAAIACADnAItTuOc88l4AAABjAAAAJQAAAAAAAAABAAAAAAD4JQAAdW5pdmVyc2FsLW5vLXZpZGVvL2xvY2FsX3NldHRpbmdzLnhtbFBLBQYAAAAADgAOAIgEAACZJgAAAAA="/>
  <p:tag name="ISPRING_LMS_API_VERSION" val="SCORM 2004 (2nd edition)"/>
  <p:tag name="ISPRING_ULTRA_SCORM_COURCE_TITLE" val="Section 2.6 Multiplying Polynomials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PRESENTATION_TITLE" val="Section 2.6 Multiplying Polynomials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241</TotalTime>
  <Words>566</Words>
  <Application>Microsoft Office PowerPoint</Application>
  <PresentationFormat>On-screen Show (4:3)</PresentationFormat>
  <Paragraphs>59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Section 2.8 Multiplying and Expanding Polynomials Distributions and FOIL</vt:lpstr>
      <vt:lpstr>Review: Distributions</vt:lpstr>
      <vt:lpstr>Multiplying Polynomials together</vt:lpstr>
      <vt:lpstr>Multiplying with a PUNNET Square:</vt:lpstr>
      <vt:lpstr>PowerPoint Presentation</vt:lpstr>
      <vt:lpstr>Practice: Expand each of the following</vt:lpstr>
      <vt:lpstr>PowerPoint Presentation</vt:lpstr>
      <vt:lpstr>Find the value of “B”</vt:lpstr>
      <vt:lpstr>Expanding and Simplifying Polynomials</vt:lpstr>
      <vt:lpstr>PowerPoint Presentation</vt:lpstr>
      <vt:lpstr>PowerPoint Presentation</vt:lpstr>
      <vt:lpstr>Ex: Find the Area of the shaded Region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2.6 Multiplying Polynomials</dc:title>
  <dc:creator>Danny Young</dc:creator>
  <cp:lastModifiedBy>Danny Young</cp:lastModifiedBy>
  <cp:revision>23</cp:revision>
  <dcterms:created xsi:type="dcterms:W3CDTF">2011-06-27T16:11:13Z</dcterms:created>
  <dcterms:modified xsi:type="dcterms:W3CDTF">2025-10-23T05:54:44Z</dcterms:modified>
</cp:coreProperties>
</file>